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440" r:id="rId2"/>
    <p:sldId id="4958" r:id="rId3"/>
    <p:sldId id="4949" r:id="rId4"/>
    <p:sldId id="4950" r:id="rId5"/>
    <p:sldId id="4951" r:id="rId6"/>
    <p:sldId id="3714" r:id="rId7"/>
    <p:sldId id="4952" r:id="rId8"/>
    <p:sldId id="4957" r:id="rId9"/>
    <p:sldId id="4959" r:id="rId10"/>
    <p:sldId id="4953" r:id="rId11"/>
    <p:sldId id="4643" r:id="rId12"/>
    <p:sldId id="4932" r:id="rId13"/>
    <p:sldId id="4933" r:id="rId14"/>
    <p:sldId id="4946" r:id="rId15"/>
    <p:sldId id="4947" r:id="rId16"/>
    <p:sldId id="4948" r:id="rId17"/>
    <p:sldId id="4934" r:id="rId18"/>
    <p:sldId id="4935" r:id="rId19"/>
    <p:sldId id="4936" r:id="rId20"/>
    <p:sldId id="4937" r:id="rId21"/>
    <p:sldId id="4938" r:id="rId22"/>
    <p:sldId id="4939" r:id="rId23"/>
    <p:sldId id="4940" r:id="rId24"/>
    <p:sldId id="4941" r:id="rId25"/>
    <p:sldId id="4942" r:id="rId26"/>
    <p:sldId id="2990" r:id="rId27"/>
    <p:sldId id="4632" r:id="rId28"/>
    <p:sldId id="4931" r:id="rId29"/>
    <p:sldId id="2489"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40" userDrawn="1">
          <p15:clr>
            <a:srgbClr val="A4A3A4"/>
          </p15:clr>
        </p15:guide>
        <p15:guide id="4" pos="5544" userDrawn="1">
          <p15:clr>
            <a:srgbClr val="A4A3A4"/>
          </p15:clr>
        </p15:guide>
        <p15:guide id="5" orient="horz" pos="33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wetambri Chauhan" initials="SC" lastIdx="80" clrIdx="0">
    <p:extLst>
      <p:ext uri="{19B8F6BF-5375-455C-9EA6-DF929625EA0E}">
        <p15:presenceInfo xmlns:p15="http://schemas.microsoft.com/office/powerpoint/2012/main" userId="S-1-5-21-1964979238-429942662-834490965-1374" providerId="AD"/>
      </p:ext>
    </p:extLst>
  </p:cmAuthor>
  <p:cmAuthor id="2" name="Ambika Gholia" initials="AG" lastIdx="36" clrIdx="1">
    <p:extLst>
      <p:ext uri="{19B8F6BF-5375-455C-9EA6-DF929625EA0E}">
        <p15:presenceInfo xmlns:p15="http://schemas.microsoft.com/office/powerpoint/2012/main" userId="S-1-5-21-1964979238-429942662-834490965-1193" providerId="AD"/>
      </p:ext>
    </p:extLst>
  </p:cmAuthor>
  <p:cmAuthor id="3" name="Shweta Singh" initials="SS" lastIdx="52" clrIdx="2">
    <p:extLst>
      <p:ext uri="{19B8F6BF-5375-455C-9EA6-DF929625EA0E}">
        <p15:presenceInfo xmlns:p15="http://schemas.microsoft.com/office/powerpoint/2012/main" userId="S-1-5-21-1964979238-429942662-834490965-1386" providerId="AD"/>
      </p:ext>
    </p:extLst>
  </p:cmAuthor>
  <p:cmAuthor id="4" name="Karman Kour. Bijral" initials="KKB" lastIdx="8" clrIdx="3">
    <p:extLst>
      <p:ext uri="{19B8F6BF-5375-455C-9EA6-DF929625EA0E}">
        <p15:presenceInfo xmlns:p15="http://schemas.microsoft.com/office/powerpoint/2012/main" userId="S-1-5-21-1964979238-429942662-834490965-1147" providerId="AD"/>
      </p:ext>
    </p:extLst>
  </p:cmAuthor>
  <p:cmAuthor id="5" name="Swati Sharma" initials="SS" lastIdx="2" clrIdx="4">
    <p:extLst>
      <p:ext uri="{19B8F6BF-5375-455C-9EA6-DF929625EA0E}">
        <p15:presenceInfo xmlns:p15="http://schemas.microsoft.com/office/powerpoint/2012/main" userId="S-1-5-21-1964979238-429942662-834490965-1187" providerId="AD"/>
      </p:ext>
    </p:extLst>
  </p:cmAuthor>
  <p:cmAuthor id="6" name="Mukesh Jangir" initials="MJ" lastIdx="1" clrIdx="5">
    <p:extLst>
      <p:ext uri="{19B8F6BF-5375-455C-9EA6-DF929625EA0E}">
        <p15:presenceInfo xmlns:p15="http://schemas.microsoft.com/office/powerpoint/2012/main" userId="S-1-5-21-1964979238-429942662-834490965-1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BAD"/>
    <a:srgbClr val="A9D18E"/>
    <a:srgbClr val="FFC000"/>
    <a:srgbClr val="C5E0B4"/>
    <a:srgbClr val="FFD966"/>
    <a:srgbClr val="C55A11"/>
    <a:srgbClr val="225F63"/>
    <a:srgbClr val="FFF2CC"/>
    <a:srgbClr val="2D5159"/>
    <a:srgbClr val="00C0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94249" autoAdjust="0"/>
  </p:normalViewPr>
  <p:slideViewPr>
    <p:cSldViewPr snapToGrid="0">
      <p:cViewPr varScale="1">
        <p:scale>
          <a:sx n="68" d="100"/>
          <a:sy n="68" d="100"/>
        </p:scale>
        <p:origin x="1428" y="60"/>
      </p:cViewPr>
      <p:guideLst>
        <p:guide pos="240"/>
        <p:guide pos="5544"/>
        <p:guide orient="horz" pos="3360"/>
      </p:guideLst>
    </p:cSldViewPr>
  </p:slideViewPr>
  <p:notesTextViewPr>
    <p:cViewPr>
      <p:scale>
        <a:sx n="1" d="1"/>
        <a:sy n="1" d="1"/>
      </p:scale>
      <p:origin x="0" y="0"/>
    </p:cViewPr>
  </p:notesTextViewPr>
  <p:sorterViewPr>
    <p:cViewPr>
      <p:scale>
        <a:sx n="100" d="100"/>
        <a:sy n="100" d="100"/>
      </p:scale>
      <p:origin x="0" y="-108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1401507769766117"/>
          <c:w val="1"/>
          <c:h val="0.58390992767410344"/>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FY2015</c:v>
                </c:pt>
                <c:pt idx="1">
                  <c:v>FY2021</c:v>
                </c:pt>
                <c:pt idx="2">
                  <c:v>FY2022E</c:v>
                </c:pt>
                <c:pt idx="3">
                  <c:v>2040F</c:v>
                </c:pt>
              </c:strCache>
            </c:strRef>
          </c:cat>
          <c:val>
            <c:numRef>
              <c:f>Sheet1!$B$2:$B$5</c:f>
              <c:numCache>
                <c:formatCode>0</c:formatCode>
                <c:ptCount val="4"/>
                <c:pt idx="0">
                  <c:v>1177.97</c:v>
                </c:pt>
                <c:pt idx="1">
                  <c:v>1550.26</c:v>
                </c:pt>
                <c:pt idx="2">
                  <c:v>1647.46</c:v>
                </c:pt>
                <c:pt idx="3">
                  <c:v>4269.09</c:v>
                </c:pt>
              </c:numCache>
            </c:numRef>
          </c:val>
          <c:extLst>
            <c:ext xmlns:c16="http://schemas.microsoft.com/office/drawing/2014/chart" uri="{C3380CC4-5D6E-409C-BE32-E72D297353CC}">
              <c16:uniqueId val="{00000001-73A0-48A0-8A64-ADFB5533C907}"/>
            </c:ext>
          </c:extLst>
        </c:ser>
        <c:dLbls>
          <c:dLblPos val="outEnd"/>
          <c:showLegendKey val="0"/>
          <c:showVal val="1"/>
          <c:showCatName val="0"/>
          <c:showSerName val="0"/>
          <c:showPercent val="0"/>
          <c:showBubbleSize val="0"/>
        </c:dLbls>
        <c:gapWidth val="100"/>
        <c:overlap val="-24"/>
        <c:axId val="491033592"/>
        <c:axId val="491040480"/>
      </c:barChart>
      <c:catAx>
        <c:axId val="49103359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0846029820428"/>
          <c:y val="6.4155075675673759E-2"/>
          <c:w val="0.65246575596102518"/>
          <c:h val="0.66792682521227842"/>
        </c:manualLayout>
      </c:layout>
      <c:pie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4C08-46D0-8AFA-E9E4F98944C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4C08-46D0-8AFA-E9E4F98944C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4C08-46D0-8AFA-E9E4F98944C2}"/>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4C08-46D0-8AFA-E9E4F98944C2}"/>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4C08-46D0-8AFA-E9E4F98944C2}"/>
              </c:ext>
            </c:extLst>
          </c:dPt>
          <c:dLbls>
            <c:dLbl>
              <c:idx val="0"/>
              <c:layout>
                <c:manualLayout>
                  <c:x val="9.1184602869514839E-2"/>
                  <c:y val="1.9484245376710754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C08-46D0-8AFA-E9E4F98944C2}"/>
                </c:ext>
              </c:extLst>
            </c:dLbl>
            <c:dLbl>
              <c:idx val="1"/>
              <c:layout>
                <c:manualLayout>
                  <c:x val="0.14285587782890657"/>
                  <c:y val="0"/>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C08-46D0-8AFA-E9E4F98944C2}"/>
                </c:ext>
              </c:extLst>
            </c:dLbl>
            <c:dLbl>
              <c:idx val="2"/>
              <c:layout>
                <c:manualLayout>
                  <c:x val="-0.15197433811585806"/>
                  <c:y val="1.9484245376710754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C08-46D0-8AFA-E9E4F98944C2}"/>
                </c:ext>
              </c:extLst>
            </c:dLbl>
            <c:dLbl>
              <c:idx val="3"/>
              <c:layout>
                <c:manualLayout>
                  <c:x val="-0.14351098258258072"/>
                  <c:y val="4.7329427723864434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C08-46D0-8AFA-E9E4F98944C2}"/>
                </c:ext>
              </c:extLst>
            </c:dLbl>
            <c:dLbl>
              <c:idx val="4"/>
              <c:layout>
                <c:manualLayout>
                  <c:x val="-0.15805331164049238"/>
                  <c:y val="0"/>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C08-46D0-8AFA-E9E4F98944C2}"/>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Metal Working Fluid  </c:v>
                </c:pt>
                <c:pt idx="1">
                  <c:v>Personal Care</c:v>
                </c:pt>
                <c:pt idx="2">
                  <c:v>Cleaning Solvent</c:v>
                </c:pt>
                <c:pt idx="3">
                  <c:v>Paints &amp; Coating</c:v>
                </c:pt>
                <c:pt idx="4">
                  <c:v>Others</c:v>
                </c:pt>
              </c:strCache>
            </c:strRef>
          </c:cat>
          <c:val>
            <c:numRef>
              <c:f>Sheet1!$B$2:$B$6</c:f>
              <c:numCache>
                <c:formatCode>0.00%</c:formatCode>
                <c:ptCount val="5"/>
                <c:pt idx="0">
                  <c:v>0.32490000000000002</c:v>
                </c:pt>
                <c:pt idx="1">
                  <c:v>0.23080000000000001</c:v>
                </c:pt>
                <c:pt idx="2">
                  <c:v>0.19320000000000001</c:v>
                </c:pt>
                <c:pt idx="3">
                  <c:v>9.5100000000000004E-2</c:v>
                </c:pt>
                <c:pt idx="4">
                  <c:v>0.156</c:v>
                </c:pt>
              </c:numCache>
            </c:numRef>
          </c:val>
          <c:extLst>
            <c:ext xmlns:c16="http://schemas.microsoft.com/office/drawing/2014/chart" uri="{C3380CC4-5D6E-409C-BE32-E72D297353CC}">
              <c16:uniqueId val="{0000000C-4C08-46D0-8AFA-E9E4F98944C2}"/>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0846029820428"/>
          <c:y val="6.4155075675673759E-2"/>
          <c:w val="0.65246575596102518"/>
          <c:h val="0.66792682521227842"/>
        </c:manualLayout>
      </c:layout>
      <c:pie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21D0-4C21-9690-DB916CA2813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21D0-4C21-9690-DB916CA28135}"/>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21D0-4C21-9690-DB916CA28135}"/>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21D0-4C21-9690-DB916CA28135}"/>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21D0-4C21-9690-DB916CA28135}"/>
              </c:ext>
            </c:extLst>
          </c:dPt>
          <c:dLbls>
            <c:dLbl>
              <c:idx val="0"/>
              <c:layout>
                <c:manualLayout>
                  <c:x val="0.13084447919776193"/>
                  <c:y val="1.9484245376710754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1D0-4C21-9690-DB916CA28135}"/>
                </c:ext>
              </c:extLst>
            </c:dLbl>
            <c:dLbl>
              <c:idx val="1"/>
              <c:layout>
                <c:manualLayout>
                  <c:x val="-0.28230627593840563"/>
                  <c:y val="0.1104107238013609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1D0-4C21-9690-DB916CA28135}"/>
                </c:ext>
              </c:extLst>
            </c:dLbl>
            <c:dLbl>
              <c:idx val="2"/>
              <c:layout>
                <c:manualLayout>
                  <c:x val="-0.18452426553530529"/>
                  <c:y val="0.1948424537671075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1D0-4C21-9690-DB916CA28135}"/>
                </c:ext>
              </c:extLst>
            </c:dLbl>
            <c:dLbl>
              <c:idx val="3"/>
              <c:layout>
                <c:manualLayout>
                  <c:x val="-0.12748949255166547"/>
                  <c:y val="0.14288446609587874"/>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1D0-4C21-9690-DB916CA28135}"/>
                </c:ext>
              </c:extLst>
            </c:dLbl>
            <c:dLbl>
              <c:idx val="4"/>
              <c:layout>
                <c:manualLayout>
                  <c:x val="-0.33214367796354954"/>
                  <c:y val="0"/>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1D0-4C21-9690-DB916CA28135}"/>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C9-C10</c:v>
                </c:pt>
                <c:pt idx="1">
                  <c:v>C11-C13</c:v>
                </c:pt>
                <c:pt idx="2">
                  <c:v>C7-C8</c:v>
                </c:pt>
                <c:pt idx="3">
                  <c:v>C13-C14</c:v>
                </c:pt>
                <c:pt idx="4">
                  <c:v>Others</c:v>
                </c:pt>
              </c:strCache>
            </c:strRef>
          </c:cat>
          <c:val>
            <c:numRef>
              <c:f>Sheet1!$B$2:$B$6</c:f>
              <c:numCache>
                <c:formatCode>0.00%</c:formatCode>
                <c:ptCount val="5"/>
                <c:pt idx="0">
                  <c:v>0.62849999999999995</c:v>
                </c:pt>
                <c:pt idx="1">
                  <c:v>0.1658</c:v>
                </c:pt>
                <c:pt idx="2">
                  <c:v>8.5000000000000006E-2</c:v>
                </c:pt>
                <c:pt idx="3">
                  <c:v>6.1499999999999999E-2</c:v>
                </c:pt>
                <c:pt idx="4">
                  <c:v>5.9200000000000003E-2</c:v>
                </c:pt>
              </c:numCache>
            </c:numRef>
          </c:val>
          <c:extLst>
            <c:ext xmlns:c16="http://schemas.microsoft.com/office/drawing/2014/chart" uri="{C3380CC4-5D6E-409C-BE32-E72D297353CC}">
              <c16:uniqueId val="{0000000A-21D0-4C21-9690-DB916CA28135}"/>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1401507769766117"/>
          <c:w val="1"/>
          <c:h val="0.58390992767410344"/>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2015</c:v>
                </c:pt>
                <c:pt idx="1">
                  <c:v>2020</c:v>
                </c:pt>
                <c:pt idx="2">
                  <c:v>2021E</c:v>
                </c:pt>
                <c:pt idx="3">
                  <c:v>2040F</c:v>
                </c:pt>
              </c:strCache>
            </c:strRef>
          </c:cat>
          <c:val>
            <c:numRef>
              <c:f>Sheet1!$B$2:$B$5</c:f>
              <c:numCache>
                <c:formatCode>General</c:formatCode>
                <c:ptCount val="4"/>
                <c:pt idx="0">
                  <c:v>45.3</c:v>
                </c:pt>
                <c:pt idx="1">
                  <c:v>53.8</c:v>
                </c:pt>
                <c:pt idx="2">
                  <c:v>58.7</c:v>
                </c:pt>
                <c:pt idx="3">
                  <c:v>287.2</c:v>
                </c:pt>
              </c:numCache>
            </c:numRef>
          </c:val>
          <c:extLst>
            <c:ext xmlns:c16="http://schemas.microsoft.com/office/drawing/2014/chart" uri="{C3380CC4-5D6E-409C-BE32-E72D297353CC}">
              <c16:uniqueId val="{00000001-73A0-48A0-8A64-ADFB5533C907}"/>
            </c:ext>
          </c:extLst>
        </c:ser>
        <c:dLbls>
          <c:dLblPos val="outEnd"/>
          <c:showLegendKey val="0"/>
          <c:showVal val="1"/>
          <c:showCatName val="0"/>
          <c:showSerName val="0"/>
          <c:showPercent val="0"/>
          <c:showBubbleSize val="0"/>
        </c:dLbls>
        <c:gapWidth val="100"/>
        <c:overlap val="-24"/>
        <c:axId val="491033592"/>
        <c:axId val="491040480"/>
      </c:barChart>
      <c:catAx>
        <c:axId val="49103359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General"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0846029820428"/>
          <c:y val="6.4155075675673759E-2"/>
          <c:w val="0.65246575596102518"/>
          <c:h val="0.66792682521227842"/>
        </c:manualLayout>
      </c:layout>
      <c:pie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4C08-46D0-8AFA-E9E4F98944C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4C08-46D0-8AFA-E9E4F98944C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4C08-46D0-8AFA-E9E4F98944C2}"/>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4C08-46D0-8AFA-E9E4F98944C2}"/>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4C08-46D0-8AFA-E9E4F98944C2}"/>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4C08-46D0-8AFA-E9E4F98944C2}"/>
              </c:ext>
            </c:extLst>
          </c:dPt>
          <c:dLbls>
            <c:dLbl>
              <c:idx val="0"/>
              <c:layout>
                <c:manualLayout>
                  <c:x val="0.27355380860854439"/>
                  <c:y val="-0.3052534332672267"/>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8188200233729355"/>
                      <c:h val="0.47817611098553453"/>
                    </c:manualLayout>
                  </c15:layout>
                </c:ext>
                <c:ext xmlns:c16="http://schemas.microsoft.com/office/drawing/2014/chart" uri="{C3380CC4-5D6E-409C-BE32-E72D297353CC}">
                  <c16:uniqueId val="{00000001-4C08-46D0-8AFA-E9E4F98944C2}"/>
                </c:ext>
              </c:extLst>
            </c:dLbl>
            <c:dLbl>
              <c:idx val="1"/>
              <c:layout>
                <c:manualLayout>
                  <c:x val="-0.23100099393610429"/>
                  <c:y val="5.1957987671228674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C08-46D0-8AFA-E9E4F98944C2}"/>
                </c:ext>
              </c:extLst>
            </c:dLbl>
            <c:dLbl>
              <c:idx val="2"/>
              <c:layout>
                <c:manualLayout>
                  <c:x val="2.7355380860854338E-2"/>
                  <c:y val="0.12340022071916804"/>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C08-46D0-8AFA-E9E4F98944C2}"/>
                </c:ext>
              </c:extLst>
            </c:dLbl>
            <c:dLbl>
              <c:idx val="3"/>
              <c:layout>
                <c:manualLayout>
                  <c:x val="0"/>
                  <c:y val="0.23381094452052897"/>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C08-46D0-8AFA-E9E4F98944C2}"/>
                </c:ext>
              </c:extLst>
            </c:dLbl>
            <c:dLbl>
              <c:idx val="4"/>
              <c:layout>
                <c:manualLayout>
                  <c:x val="-2.1276407336220129E-2"/>
                  <c:y val="0.11690547226026439"/>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C08-46D0-8AFA-E9E4F98944C2}"/>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Road Construction and Pavement</c:v>
                </c:pt>
                <c:pt idx="1">
                  <c:v>Others</c:v>
                </c:pt>
              </c:strCache>
            </c:strRef>
          </c:cat>
          <c:val>
            <c:numRef>
              <c:f>Sheet1!$B$2:$B$3</c:f>
              <c:numCache>
                <c:formatCode>0.00%</c:formatCode>
                <c:ptCount val="2"/>
                <c:pt idx="0">
                  <c:v>0.97529999999999994</c:v>
                </c:pt>
                <c:pt idx="1">
                  <c:v>2.4899999999999999E-2</c:v>
                </c:pt>
              </c:numCache>
            </c:numRef>
          </c:val>
          <c:extLst>
            <c:ext xmlns:c16="http://schemas.microsoft.com/office/drawing/2014/chart" uri="{C3380CC4-5D6E-409C-BE32-E72D297353CC}">
              <c16:uniqueId val="{0000000C-4C08-46D0-8AFA-E9E4F98944C2}"/>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0846029820428"/>
          <c:y val="6.4155075675673759E-2"/>
          <c:w val="0.65246575596102518"/>
          <c:h val="0.66792682521227842"/>
        </c:manualLayout>
      </c:layout>
      <c:pie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AEA0-4676-8E39-04FBAA8C3587}"/>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AEA0-4676-8E39-04FBAA8C3587}"/>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AEA0-4676-8E39-04FBAA8C3587}"/>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A0FF-4DEF-94BB-E16258C42149}"/>
              </c:ext>
            </c:extLst>
          </c:dPt>
          <c:dLbls>
            <c:dLbl>
              <c:idx val="0"/>
              <c:layout>
                <c:manualLayout>
                  <c:x val="6.3744746275832737E-2"/>
                  <c:y val="-2.5978993835614368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EA0-4676-8E39-04FBAA8C3587}"/>
                </c:ext>
              </c:extLst>
            </c:dLbl>
            <c:dLbl>
              <c:idx val="1"/>
              <c:layout>
                <c:manualLayout>
                  <c:x val="0.13755445248995485"/>
                  <c:y val="-0.1558739630136860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EA0-4676-8E39-04FBAA8C3587}"/>
                </c:ext>
              </c:extLst>
            </c:dLbl>
            <c:dLbl>
              <c:idx val="2"/>
              <c:layout>
                <c:manualLayout>
                  <c:x val="-0.13755445248995485"/>
                  <c:y val="-0.14937921455478245"/>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EA0-4676-8E39-04FBAA8C3587}"/>
                </c:ext>
              </c:extLst>
            </c:dLbl>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China</c:v>
                </c:pt>
                <c:pt idx="1">
                  <c:v>India</c:v>
                </c:pt>
                <c:pt idx="2">
                  <c:v>Rest of APAC</c:v>
                </c:pt>
              </c:strCache>
            </c:strRef>
          </c:cat>
          <c:val>
            <c:numRef>
              <c:f>Sheet1!$B$2:$B$5</c:f>
              <c:numCache>
                <c:formatCode>0.00%</c:formatCode>
                <c:ptCount val="4"/>
                <c:pt idx="0">
                  <c:v>0.40389999999999998</c:v>
                </c:pt>
                <c:pt idx="1">
                  <c:v>6.1199999999999997E-2</c:v>
                </c:pt>
                <c:pt idx="2">
                  <c:v>0.53490000000000004</c:v>
                </c:pt>
              </c:numCache>
            </c:numRef>
          </c:val>
          <c:extLst>
            <c:ext xmlns:c16="http://schemas.microsoft.com/office/drawing/2014/chart" uri="{C3380CC4-5D6E-409C-BE32-E72D297353CC}">
              <c16:uniqueId val="{00000006-AEA0-4676-8E39-04FBAA8C3587}"/>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5810450438515303"/>
          <c:w val="1"/>
          <c:h val="0.42599596014356472"/>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2015</c:v>
                </c:pt>
                <c:pt idx="1">
                  <c:v>2020</c:v>
                </c:pt>
                <c:pt idx="2">
                  <c:v>2021E</c:v>
                </c:pt>
                <c:pt idx="3">
                  <c:v>2040F</c:v>
                </c:pt>
              </c:strCache>
            </c:strRef>
          </c:cat>
          <c:val>
            <c:numRef>
              <c:f>Sheet1!$B$2:$B$5</c:f>
              <c:numCache>
                <c:formatCode>0</c:formatCode>
                <c:ptCount val="4"/>
                <c:pt idx="0">
                  <c:v>3088.5</c:v>
                </c:pt>
                <c:pt idx="1">
                  <c:v>2799.2</c:v>
                </c:pt>
                <c:pt idx="2">
                  <c:v>3056</c:v>
                </c:pt>
                <c:pt idx="3">
                  <c:v>5428.0999999999995</c:v>
                </c:pt>
              </c:numCache>
            </c:numRef>
          </c:val>
          <c:extLst>
            <c:ext xmlns:c16="http://schemas.microsoft.com/office/drawing/2014/chart" uri="{C3380CC4-5D6E-409C-BE32-E72D297353CC}">
              <c16:uniqueId val="{00000001-73A0-48A0-8A64-ADFB5533C907}"/>
            </c:ext>
          </c:extLst>
        </c:ser>
        <c:dLbls>
          <c:dLblPos val="outEnd"/>
          <c:showLegendKey val="0"/>
          <c:showVal val="1"/>
          <c:showCatName val="0"/>
          <c:showSerName val="0"/>
          <c:showPercent val="0"/>
          <c:showBubbleSize val="0"/>
        </c:dLbls>
        <c:gapWidth val="100"/>
        <c:overlap val="-24"/>
        <c:axId val="491033592"/>
        <c:axId val="491040480"/>
      </c:barChart>
      <c:catAx>
        <c:axId val="49103359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0846029820428"/>
          <c:y val="6.4155075675673759E-2"/>
          <c:w val="0.65246575596102518"/>
          <c:h val="0.66792682521227842"/>
        </c:manualLayout>
      </c:layout>
      <c:pieChart>
        <c:varyColors val="1"/>
        <c:ser>
          <c:idx val="0"/>
          <c:order val="0"/>
          <c:tx>
            <c:strRef>
              <c:f>Sheet1!$B$1</c:f>
              <c:strCache>
                <c:ptCount val="1"/>
                <c:pt idx="0">
                  <c:v>Sales</c:v>
                </c:pt>
              </c:strCache>
            </c:strRef>
          </c:tx>
          <c:dPt>
            <c:idx val="0"/>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1-1FBA-48AF-AF73-D03173841DF9}"/>
              </c:ext>
            </c:extLst>
          </c:dPt>
          <c:dPt>
            <c:idx val="1"/>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3-1FBA-48AF-AF73-D03173841DF9}"/>
              </c:ext>
            </c:extLst>
          </c:dPt>
          <c:dPt>
            <c:idx val="2"/>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5-1FBA-48AF-AF73-D03173841DF9}"/>
              </c:ext>
            </c:extLst>
          </c:dPt>
          <c:dLbls>
            <c:dLbl>
              <c:idx val="0"/>
              <c:layout>
                <c:manualLayout>
                  <c:x val="3.7294152450448675E-2"/>
                  <c:y val="1.2705817599943184E-4"/>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3463624433942942"/>
                      <c:h val="0.47846835530126663"/>
                    </c:manualLayout>
                  </c15:layout>
                </c:ext>
                <c:ext xmlns:c16="http://schemas.microsoft.com/office/drawing/2014/chart" uri="{C3380CC4-5D6E-409C-BE32-E72D297353CC}">
                  <c16:uniqueId val="{00000001-1FBA-48AF-AF73-D03173841DF9}"/>
                </c:ext>
              </c:extLst>
            </c:dLbl>
            <c:dLbl>
              <c:idx val="1"/>
              <c:layout>
                <c:manualLayout>
                  <c:x val="-7.4384759809997092E-2"/>
                  <c:y val="0.226507434791481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FBA-48AF-AF73-D03173841DF9}"/>
                </c:ext>
              </c:extLst>
            </c:dLbl>
            <c:dLbl>
              <c:idx val="2"/>
              <c:layout>
                <c:manualLayout>
                  <c:x val="-0.15668380300676338"/>
                  <c:y val="5.7292171653512768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FBA-48AF-AF73-D03173841DF9}"/>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Catalytic Chemical Vapor Deposition (CCVD)</c:v>
                </c:pt>
                <c:pt idx="1">
                  <c:v>Chemical Vapor Deposition (CVD)</c:v>
                </c:pt>
                <c:pt idx="2">
                  <c:v>High Pressure Carbon Monoxide</c:v>
                </c:pt>
              </c:strCache>
            </c:strRef>
          </c:cat>
          <c:val>
            <c:numRef>
              <c:f>Sheet1!$B$2:$B$4</c:f>
              <c:numCache>
                <c:formatCode>0.00%</c:formatCode>
                <c:ptCount val="3"/>
                <c:pt idx="0">
                  <c:v>0.51583296664143985</c:v>
                </c:pt>
                <c:pt idx="1">
                  <c:v>0.38692788268092287</c:v>
                </c:pt>
                <c:pt idx="2">
                  <c:v>9.7239150677637318E-2</c:v>
                </c:pt>
              </c:numCache>
            </c:numRef>
          </c:val>
          <c:extLst>
            <c:ext xmlns:c16="http://schemas.microsoft.com/office/drawing/2014/chart" uri="{C3380CC4-5D6E-409C-BE32-E72D297353CC}">
              <c16:uniqueId val="{00000006-1FBA-48AF-AF73-D03173841DF9}"/>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5810450438515303"/>
          <c:w val="1"/>
          <c:h val="0.58390992767410344"/>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2015</c:v>
                </c:pt>
                <c:pt idx="1">
                  <c:v>2020</c:v>
                </c:pt>
                <c:pt idx="2">
                  <c:v>2021E</c:v>
                </c:pt>
                <c:pt idx="3">
                  <c:v>2040F</c:v>
                </c:pt>
              </c:strCache>
            </c:strRef>
          </c:cat>
          <c:val>
            <c:numRef>
              <c:f>Sheet1!$B$2:$B$5</c:f>
              <c:numCache>
                <c:formatCode>0.00</c:formatCode>
                <c:ptCount val="4"/>
                <c:pt idx="0">
                  <c:v>3200</c:v>
                </c:pt>
                <c:pt idx="1">
                  <c:v>3200</c:v>
                </c:pt>
                <c:pt idx="2">
                  <c:v>4070.4788365160325</c:v>
                </c:pt>
                <c:pt idx="3">
                  <c:v>16982.6403634204</c:v>
                </c:pt>
              </c:numCache>
            </c:numRef>
          </c:val>
          <c:extLst>
            <c:ext xmlns:c16="http://schemas.microsoft.com/office/drawing/2014/chart" uri="{C3380CC4-5D6E-409C-BE32-E72D297353CC}">
              <c16:uniqueId val="{00000001-73A0-48A0-8A64-ADFB5533C907}"/>
            </c:ext>
          </c:extLst>
        </c:ser>
        <c:dLbls>
          <c:dLblPos val="outEnd"/>
          <c:showLegendKey val="0"/>
          <c:showVal val="1"/>
          <c:showCatName val="0"/>
          <c:showSerName val="0"/>
          <c:showPercent val="0"/>
          <c:showBubbleSize val="0"/>
        </c:dLbls>
        <c:gapWidth val="100"/>
        <c:overlap val="-24"/>
        <c:axId val="491033592"/>
        <c:axId val="491040480"/>
      </c:barChart>
      <c:catAx>
        <c:axId val="49103359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0846029820428"/>
          <c:y val="6.4155075675673759E-2"/>
          <c:w val="0.65246575596102518"/>
          <c:h val="0.66792682521227842"/>
        </c:manualLayout>
      </c:layout>
      <c:pieChart>
        <c:varyColors val="1"/>
        <c:ser>
          <c:idx val="0"/>
          <c:order val="0"/>
          <c:tx>
            <c:strRef>
              <c:f>Sheet1!$B$1</c:f>
              <c:strCache>
                <c:ptCount val="1"/>
                <c:pt idx="0">
                  <c:v>Sales</c:v>
                </c:pt>
              </c:strCache>
            </c:strRef>
          </c:tx>
          <c:dPt>
            <c:idx val="0"/>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1-E8E3-4C34-90EE-F213269A3700}"/>
              </c:ext>
            </c:extLst>
          </c:dPt>
          <c:dPt>
            <c:idx val="1"/>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3-E8E3-4C34-90EE-F213269A3700}"/>
              </c:ext>
            </c:extLst>
          </c:dPt>
          <c:dPt>
            <c:idx val="2"/>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5-E8E3-4C34-90EE-F213269A3700}"/>
              </c:ext>
            </c:extLst>
          </c:dPt>
          <c:dPt>
            <c:idx val="3"/>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7-E8E3-4C34-90EE-F213269A370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8E3-4C34-90EE-F213269A3700}"/>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E8E3-4C34-90EE-F213269A370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E8E3-4C34-90EE-F213269A3700}"/>
              </c:ext>
            </c:extLst>
          </c:dPt>
          <c:dLbls>
            <c:dLbl>
              <c:idx val="0"/>
              <c:layout>
                <c:manualLayout>
                  <c:x val="0.11229166721702524"/>
                  <c:y val="0.11936570849444526"/>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8E3-4C34-90EE-F213269A3700}"/>
                </c:ext>
              </c:extLst>
            </c:dLbl>
            <c:dLbl>
              <c:idx val="1"/>
              <c:layout>
                <c:manualLayout>
                  <c:x val="0.26248511986803752"/>
                  <c:y val="-1.2966389845812512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2203290930159103"/>
                      <c:h val="0.31390909736432709"/>
                    </c:manualLayout>
                  </c15:layout>
                </c:ext>
                <c:ext xmlns:c16="http://schemas.microsoft.com/office/drawing/2014/chart" uri="{C3380CC4-5D6E-409C-BE32-E72D297353CC}">
                  <c16:uniqueId val="{00000003-E8E3-4C34-90EE-F213269A3700}"/>
                </c:ext>
              </c:extLst>
            </c:dLbl>
            <c:dLbl>
              <c:idx val="2"/>
              <c:layout>
                <c:manualLayout>
                  <c:x val="1.1696487302564288E-2"/>
                  <c:y val="0.17329146036807749"/>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8E3-4C34-90EE-F213269A3700}"/>
                </c:ext>
              </c:extLst>
            </c:dLbl>
            <c:dLbl>
              <c:idx val="3"/>
              <c:layout>
                <c:manualLayout>
                  <c:x val="-8.2895908237152677E-2"/>
                  <c:y val="0.19720875588233394"/>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8E3-4C34-90EE-F213269A3700}"/>
                </c:ext>
              </c:extLst>
            </c:dLbl>
            <c:dLbl>
              <c:idx val="5"/>
              <c:layout>
                <c:manualLayout>
                  <c:x val="-0.26320883453807403"/>
                  <c:y val="3.4842137199589444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E8E3-4C34-90EE-F213269A3700}"/>
                </c:ext>
              </c:extLst>
            </c:dLbl>
            <c:dLbl>
              <c:idx val="6"/>
              <c:layout>
                <c:manualLayout>
                  <c:x val="-0.11904376048460215"/>
                  <c:y val="8.1981499293151648E-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E8E3-4C34-90EE-F213269A3700}"/>
                </c:ext>
              </c:extLst>
            </c:dLbl>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Europe</c:v>
                </c:pt>
                <c:pt idx="1">
                  <c:v>Americas</c:v>
                </c:pt>
                <c:pt idx="2">
                  <c:v>Africa</c:v>
                </c:pt>
                <c:pt idx="3">
                  <c:v>China</c:v>
                </c:pt>
                <c:pt idx="4">
                  <c:v>India</c:v>
                </c:pt>
                <c:pt idx="5">
                  <c:v>Middle  East</c:v>
                </c:pt>
                <c:pt idx="6">
                  <c:v>Rest of APAC</c:v>
                </c:pt>
              </c:strCache>
            </c:strRef>
          </c:cat>
          <c:val>
            <c:numRef>
              <c:f>Sheet1!$B$2:$B$8</c:f>
              <c:numCache>
                <c:formatCode>0.00%</c:formatCode>
                <c:ptCount val="7"/>
                <c:pt idx="0">
                  <c:v>0.3649</c:v>
                </c:pt>
                <c:pt idx="1">
                  <c:v>0.2455</c:v>
                </c:pt>
                <c:pt idx="2">
                  <c:v>0.14500000000000002</c:v>
                </c:pt>
                <c:pt idx="3">
                  <c:v>8.7300000000000003E-2</c:v>
                </c:pt>
                <c:pt idx="4">
                  <c:v>4.4999999999999998E-2</c:v>
                </c:pt>
                <c:pt idx="5">
                  <c:v>4.3099999999999999E-2</c:v>
                </c:pt>
                <c:pt idx="6">
                  <c:v>6.9199999999999998E-2</c:v>
                </c:pt>
              </c:numCache>
            </c:numRef>
          </c:val>
          <c:extLst>
            <c:ext xmlns:c16="http://schemas.microsoft.com/office/drawing/2014/chart" uri="{C3380CC4-5D6E-409C-BE32-E72D297353CC}">
              <c16:uniqueId val="{0000000E-E8E3-4C34-90EE-F213269A3700}"/>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40040955080069"/>
          <c:y val="0"/>
          <c:w val="0.77599590449199307"/>
          <c:h val="0.40194077058668642"/>
        </c:manualLayout>
      </c:layout>
      <c:barChart>
        <c:barDir val="col"/>
        <c:grouping val="stacked"/>
        <c:varyColors val="0"/>
        <c:ser>
          <c:idx val="2"/>
          <c:order val="0"/>
          <c:tx>
            <c:strRef>
              <c:f>Sheet1!$E$1</c:f>
              <c:strCache>
                <c:ptCount val="1"/>
                <c:pt idx="0">
                  <c:v>Others</c:v>
                </c:pt>
              </c:strCache>
            </c:strRef>
          </c:tx>
          <c:spPr>
            <a:solidFill>
              <a:schemeClr val="accent5"/>
            </a:solidFill>
            <a:ln>
              <a:noFill/>
            </a:ln>
            <a:effectLst/>
          </c:spPr>
          <c:invertIfNegative val="0"/>
          <c:cat>
            <c:strRef>
              <c:f>Sheet1!$A$2:$A$4</c:f>
              <c:strCache>
                <c:ptCount val="3"/>
                <c:pt idx="0">
                  <c:v>2020</c:v>
                </c:pt>
                <c:pt idx="1">
                  <c:v>2021E</c:v>
                </c:pt>
                <c:pt idx="2">
                  <c:v>2040F</c:v>
                </c:pt>
              </c:strCache>
            </c:strRef>
          </c:cat>
          <c:val>
            <c:numRef>
              <c:f>Sheet1!$E$2:$E$4</c:f>
              <c:numCache>
                <c:formatCode>0.00%</c:formatCode>
                <c:ptCount val="3"/>
                <c:pt idx="0">
                  <c:v>6.2736134519405698E-2</c:v>
                </c:pt>
                <c:pt idx="1">
                  <c:v>6.3378839003022991E-2</c:v>
                </c:pt>
                <c:pt idx="2">
                  <c:v>7.6289441784146414E-2</c:v>
                </c:pt>
              </c:numCache>
            </c:numRef>
          </c:val>
          <c:extLst>
            <c:ext xmlns:c16="http://schemas.microsoft.com/office/drawing/2014/chart" uri="{C3380CC4-5D6E-409C-BE32-E72D297353CC}">
              <c16:uniqueId val="{00000000-D18A-4125-BA27-C6C5F77CB9F2}"/>
            </c:ext>
          </c:extLst>
        </c:ser>
        <c:ser>
          <c:idx val="1"/>
          <c:order val="1"/>
          <c:tx>
            <c:strRef>
              <c:f>Sheet1!$D$1</c:f>
              <c:strCache>
                <c:ptCount val="1"/>
                <c:pt idx="0">
                  <c:v>Metallurgical Production</c:v>
                </c:pt>
              </c:strCache>
            </c:strRef>
          </c:tx>
          <c:spPr>
            <a:solidFill>
              <a:schemeClr val="accent3"/>
            </a:solidFill>
            <a:ln>
              <a:noFill/>
            </a:ln>
            <a:effectLst/>
          </c:spPr>
          <c:invertIfNegative val="0"/>
          <c:cat>
            <c:strRef>
              <c:f>Sheet1!$A$2:$A$4</c:f>
              <c:strCache>
                <c:ptCount val="3"/>
                <c:pt idx="0">
                  <c:v>2020</c:v>
                </c:pt>
                <c:pt idx="1">
                  <c:v>2021E</c:v>
                </c:pt>
                <c:pt idx="2">
                  <c:v>2040F</c:v>
                </c:pt>
              </c:strCache>
            </c:strRef>
          </c:cat>
          <c:val>
            <c:numRef>
              <c:f>Sheet1!$D$2:$D$4</c:f>
              <c:numCache>
                <c:formatCode>0.00%</c:formatCode>
                <c:ptCount val="3"/>
                <c:pt idx="0">
                  <c:v>0.12065587162766679</c:v>
                </c:pt>
                <c:pt idx="1">
                  <c:v>0.12044681664862111</c:v>
                </c:pt>
                <c:pt idx="2">
                  <c:v>0.11615394038618543</c:v>
                </c:pt>
              </c:numCache>
            </c:numRef>
          </c:val>
          <c:extLst>
            <c:ext xmlns:c16="http://schemas.microsoft.com/office/drawing/2014/chart" uri="{C3380CC4-5D6E-409C-BE32-E72D297353CC}">
              <c16:uniqueId val="{00000001-D18A-4125-BA27-C6C5F77CB9F2}"/>
            </c:ext>
          </c:extLst>
        </c:ser>
        <c:ser>
          <c:idx val="0"/>
          <c:order val="2"/>
          <c:tx>
            <c:strRef>
              <c:f>Sheet1!$C$1</c:f>
              <c:strCache>
                <c:ptCount val="1"/>
                <c:pt idx="0">
                  <c:v>Chemical Industry</c:v>
                </c:pt>
              </c:strCache>
            </c:strRef>
          </c:tx>
          <c:spPr>
            <a:solidFill>
              <a:schemeClr val="accent1"/>
            </a:solidFill>
            <a:ln>
              <a:noFill/>
            </a:ln>
            <a:effectLst/>
          </c:spPr>
          <c:invertIfNegative val="0"/>
          <c:cat>
            <c:strRef>
              <c:f>Sheet1!$A$2:$A$4</c:f>
              <c:strCache>
                <c:ptCount val="3"/>
                <c:pt idx="0">
                  <c:v>2020</c:v>
                </c:pt>
                <c:pt idx="1">
                  <c:v>2021E</c:v>
                </c:pt>
                <c:pt idx="2">
                  <c:v>2040F</c:v>
                </c:pt>
              </c:strCache>
            </c:strRef>
          </c:cat>
          <c:val>
            <c:numRef>
              <c:f>Sheet1!$C$2:$C$4</c:f>
              <c:numCache>
                <c:formatCode>0.00%</c:formatCode>
                <c:ptCount val="3"/>
                <c:pt idx="0">
                  <c:v>0.22237552242870062</c:v>
                </c:pt>
                <c:pt idx="1">
                  <c:v>0.22433589084911598</c:v>
                </c:pt>
                <c:pt idx="2">
                  <c:v>0.24313582873718831</c:v>
                </c:pt>
              </c:numCache>
            </c:numRef>
          </c:val>
          <c:extLst>
            <c:ext xmlns:c16="http://schemas.microsoft.com/office/drawing/2014/chart" uri="{C3380CC4-5D6E-409C-BE32-E72D297353CC}">
              <c16:uniqueId val="{00000002-D18A-4125-BA27-C6C5F77CB9F2}"/>
            </c:ext>
          </c:extLst>
        </c:ser>
        <c:ser>
          <c:idx val="3"/>
          <c:order val="3"/>
          <c:tx>
            <c:strRef>
              <c:f>Sheet1!$B$1</c:f>
              <c:strCache>
                <c:ptCount val="1"/>
                <c:pt idx="0">
                  <c:v>Thermal Energy Storage</c:v>
                </c:pt>
              </c:strCache>
            </c:strRef>
          </c:tx>
          <c:spPr>
            <a:solidFill>
              <a:schemeClr val="accent6">
                <a:lumMod val="60000"/>
                <a:lumOff val="40000"/>
              </a:schemeClr>
            </a:solidFill>
            <a:ln>
              <a:noFill/>
            </a:ln>
            <a:effectLst/>
          </c:spPr>
          <c:invertIfNegative val="0"/>
          <c:cat>
            <c:strRef>
              <c:f>Sheet1!$A$2:$A$4</c:f>
              <c:strCache>
                <c:ptCount val="3"/>
                <c:pt idx="0">
                  <c:v>2020</c:v>
                </c:pt>
                <c:pt idx="1">
                  <c:v>2021E</c:v>
                </c:pt>
                <c:pt idx="2">
                  <c:v>2040F</c:v>
                </c:pt>
              </c:strCache>
            </c:strRef>
          </c:cat>
          <c:val>
            <c:numRef>
              <c:f>Sheet1!$B$2:$B$4</c:f>
              <c:numCache>
                <c:formatCode>0.00%</c:formatCode>
                <c:ptCount val="3"/>
                <c:pt idx="0">
                  <c:v>0.59423247142422686</c:v>
                </c:pt>
                <c:pt idx="1">
                  <c:v>0.59183845349923991</c:v>
                </c:pt>
                <c:pt idx="2">
                  <c:v>0.56442078909247995</c:v>
                </c:pt>
              </c:numCache>
            </c:numRef>
          </c:val>
          <c:extLst>
            <c:ext xmlns:c16="http://schemas.microsoft.com/office/drawing/2014/chart" uri="{C3380CC4-5D6E-409C-BE32-E72D297353CC}">
              <c16:uniqueId val="{00000003-D18A-4125-BA27-C6C5F77CB9F2}"/>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0"/>
        <c:showVertBorder val="0"/>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0846029820428"/>
          <c:y val="6.4155075675673759E-2"/>
          <c:w val="0.65246575596102518"/>
          <c:h val="0.66792682521227842"/>
        </c:manualLayout>
      </c:layout>
      <c:pie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AEA0-4676-8E39-04FBAA8C3587}"/>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AEA0-4676-8E39-04FBAA8C3587}"/>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AEA0-4676-8E39-04FBAA8C3587}"/>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C8A9-4556-8DF7-AE230AE5B5A1}"/>
              </c:ext>
            </c:extLst>
          </c:dPt>
          <c:dLbls>
            <c:dLbl>
              <c:idx val="0"/>
              <c:layout>
                <c:manualLayout>
                  <c:x val="6.0389759629736278E-2"/>
                  <c:y val="-2.5978993835614337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EA0-4676-8E39-04FBAA8C3587}"/>
                </c:ext>
              </c:extLst>
            </c:dLbl>
            <c:dLbl>
              <c:idx val="1"/>
              <c:layout>
                <c:manualLayout>
                  <c:x val="0.14426442578214776"/>
                  <c:y val="-1.2989496917807168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EA0-4676-8E39-04FBAA8C3587}"/>
                </c:ext>
              </c:extLst>
            </c:dLbl>
            <c:dLbl>
              <c:idx val="2"/>
              <c:layout>
                <c:manualLayout>
                  <c:x val="-9.7294612736797348E-2"/>
                  <c:y val="6.4947484589035848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EA0-4676-8E39-04FBAA8C3587}"/>
                </c:ext>
              </c:extLst>
            </c:dLbl>
            <c:dLbl>
              <c:idx val="3"/>
              <c:layout>
                <c:manualLayout>
                  <c:x val="-0.12077951925947258"/>
                  <c:y val="3.2473742294517924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8A9-4556-8DF7-AE230AE5B5A1}"/>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North</c:v>
                </c:pt>
                <c:pt idx="1">
                  <c:v>South</c:v>
                </c:pt>
                <c:pt idx="2">
                  <c:v>West</c:v>
                </c:pt>
                <c:pt idx="3">
                  <c:v>East</c:v>
                </c:pt>
              </c:strCache>
            </c:strRef>
          </c:cat>
          <c:val>
            <c:numRef>
              <c:f>Sheet1!$B$2:$B$5</c:f>
              <c:numCache>
                <c:formatCode>0.00%</c:formatCode>
                <c:ptCount val="4"/>
                <c:pt idx="0">
                  <c:v>0.34920000000000001</c:v>
                </c:pt>
                <c:pt idx="1">
                  <c:v>0.29959999999999998</c:v>
                </c:pt>
                <c:pt idx="2">
                  <c:v>0.24279999999999999</c:v>
                </c:pt>
                <c:pt idx="3">
                  <c:v>0.1084</c:v>
                </c:pt>
              </c:numCache>
            </c:numRef>
          </c:val>
          <c:extLst>
            <c:ext xmlns:c16="http://schemas.microsoft.com/office/drawing/2014/chart" uri="{C3380CC4-5D6E-409C-BE32-E72D297353CC}">
              <c16:uniqueId val="{00000006-AEA0-4676-8E39-04FBAA8C3587}"/>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5002395858142517"/>
          <c:w val="1"/>
          <c:h val="0.58390992767410344"/>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2015</c:v>
                </c:pt>
                <c:pt idx="1">
                  <c:v>2020</c:v>
                </c:pt>
                <c:pt idx="2">
                  <c:v>2021E</c:v>
                </c:pt>
                <c:pt idx="3">
                  <c:v>2040F</c:v>
                </c:pt>
              </c:strCache>
            </c:strRef>
          </c:cat>
          <c:val>
            <c:numRef>
              <c:f>Sheet1!$B$2:$B$5</c:f>
              <c:numCache>
                <c:formatCode>General</c:formatCode>
                <c:ptCount val="4"/>
                <c:pt idx="0">
                  <c:v>7.3</c:v>
                </c:pt>
                <c:pt idx="1">
                  <c:v>8.3000000000000007</c:v>
                </c:pt>
                <c:pt idx="2">
                  <c:v>8.6</c:v>
                </c:pt>
                <c:pt idx="3">
                  <c:v>17.100000000000001</c:v>
                </c:pt>
              </c:numCache>
            </c:numRef>
          </c:val>
          <c:extLst>
            <c:ext xmlns:c16="http://schemas.microsoft.com/office/drawing/2014/chart" uri="{C3380CC4-5D6E-409C-BE32-E72D297353CC}">
              <c16:uniqueId val="{00000000-7778-4C08-BB30-29B8FCE95167}"/>
            </c:ext>
          </c:extLst>
        </c:ser>
        <c:dLbls>
          <c:dLblPos val="outEnd"/>
          <c:showLegendKey val="0"/>
          <c:showVal val="1"/>
          <c:showCatName val="0"/>
          <c:showSerName val="0"/>
          <c:showPercent val="0"/>
          <c:showBubbleSize val="0"/>
        </c:dLbls>
        <c:gapWidth val="100"/>
        <c:overlap val="-24"/>
        <c:axId val="491033592"/>
        <c:axId val="491040480"/>
      </c:barChart>
      <c:catAx>
        <c:axId val="49103359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General"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1401507769766117"/>
          <c:w val="1"/>
          <c:h val="0.58390992767410344"/>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2015</c:v>
                </c:pt>
                <c:pt idx="1">
                  <c:v>2020</c:v>
                </c:pt>
                <c:pt idx="2">
                  <c:v>2021E</c:v>
                </c:pt>
                <c:pt idx="3">
                  <c:v>2040F</c:v>
                </c:pt>
              </c:strCache>
            </c:strRef>
          </c:cat>
          <c:val>
            <c:numRef>
              <c:f>Sheet1!$B$2:$B$5</c:f>
              <c:numCache>
                <c:formatCode>General</c:formatCode>
                <c:ptCount val="4"/>
                <c:pt idx="0">
                  <c:v>21.8</c:v>
                </c:pt>
                <c:pt idx="1">
                  <c:v>24.9</c:v>
                </c:pt>
                <c:pt idx="2">
                  <c:v>25.7</c:v>
                </c:pt>
                <c:pt idx="3">
                  <c:v>111</c:v>
                </c:pt>
              </c:numCache>
            </c:numRef>
          </c:val>
          <c:extLst>
            <c:ext xmlns:c16="http://schemas.microsoft.com/office/drawing/2014/chart" uri="{C3380CC4-5D6E-409C-BE32-E72D297353CC}">
              <c16:uniqueId val="{00000000-6557-4A09-BC0F-89C14688409F}"/>
            </c:ext>
          </c:extLst>
        </c:ser>
        <c:dLbls>
          <c:dLblPos val="outEnd"/>
          <c:showLegendKey val="0"/>
          <c:showVal val="1"/>
          <c:showCatName val="0"/>
          <c:showSerName val="0"/>
          <c:showPercent val="0"/>
          <c:showBubbleSize val="0"/>
        </c:dLbls>
        <c:gapWidth val="100"/>
        <c:overlap val="-24"/>
        <c:axId val="491033592"/>
        <c:axId val="491040480"/>
      </c:barChart>
      <c:catAx>
        <c:axId val="49103359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General"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228151842503373E-2"/>
          <c:y val="4.4603566021141287E-2"/>
          <c:w val="0.96575299630687761"/>
          <c:h val="0.64553596112153888"/>
        </c:manualLayout>
      </c:layout>
      <c:lineChart>
        <c:grouping val="stacked"/>
        <c:varyColors val="0"/>
        <c:ser>
          <c:idx val="0"/>
          <c:order val="0"/>
          <c:tx>
            <c:strRef>
              <c:f>Sheet1!$B$1</c:f>
              <c:strCache>
                <c:ptCount val="1"/>
                <c:pt idx="0">
                  <c:v>US JP-10</c:v>
                </c:pt>
              </c:strCache>
            </c:strRef>
          </c:tx>
          <c:spPr>
            <a:ln w="28575" cap="rnd">
              <a:solidFill>
                <a:schemeClr val="accent1"/>
              </a:solidFill>
              <a:round/>
            </a:ln>
            <a:effectLst/>
          </c:spPr>
          <c:marker>
            <c:symbol val="none"/>
          </c:marker>
          <c:dLbls>
            <c:spPr>
              <a:solidFill>
                <a:schemeClr val="accent1">
                  <a:lumMod val="60000"/>
                  <a:lumOff val="40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2015</c:v>
                </c:pt>
                <c:pt idx="1">
                  <c:v>2020</c:v>
                </c:pt>
                <c:pt idx="2">
                  <c:v>2021E</c:v>
                </c:pt>
                <c:pt idx="3">
                  <c:v>2040F</c:v>
                </c:pt>
              </c:strCache>
            </c:strRef>
          </c:cat>
          <c:val>
            <c:numRef>
              <c:f>Sheet1!$B$2:$B$5</c:f>
              <c:numCache>
                <c:formatCode>0.00</c:formatCode>
                <c:ptCount val="4"/>
                <c:pt idx="0">
                  <c:v>25.15</c:v>
                </c:pt>
                <c:pt idx="1">
                  <c:v>25.6</c:v>
                </c:pt>
                <c:pt idx="2">
                  <c:v>25.2</c:v>
                </c:pt>
                <c:pt idx="3">
                  <c:v>18</c:v>
                </c:pt>
              </c:numCache>
            </c:numRef>
          </c:val>
          <c:smooth val="0"/>
          <c:extLst>
            <c:ext xmlns:c16="http://schemas.microsoft.com/office/drawing/2014/chart" uri="{C3380CC4-5D6E-409C-BE32-E72D297353CC}">
              <c16:uniqueId val="{00000000-1FF5-4674-A230-4055902647B2}"/>
            </c:ext>
          </c:extLst>
        </c:ser>
        <c:dLbls>
          <c:dLblPos val="ctr"/>
          <c:showLegendKey val="0"/>
          <c:showVal val="1"/>
          <c:showCatName val="0"/>
          <c:showSerName val="0"/>
          <c:showPercent val="0"/>
          <c:showBubbleSize val="0"/>
        </c:dLbls>
        <c:smooth val="0"/>
        <c:axId val="684293104"/>
        <c:axId val="684289824"/>
      </c:lineChart>
      <c:catAx>
        <c:axId val="684293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84289824"/>
        <c:crosses val="autoZero"/>
        <c:auto val="1"/>
        <c:lblAlgn val="ctr"/>
        <c:lblOffset val="100"/>
        <c:noMultiLvlLbl val="0"/>
      </c:catAx>
      <c:valAx>
        <c:axId val="684289824"/>
        <c:scaling>
          <c:orientation val="minMax"/>
        </c:scaling>
        <c:delete val="1"/>
        <c:axPos val="l"/>
        <c:numFmt formatCode="0.00" sourceLinked="1"/>
        <c:majorTickMark val="none"/>
        <c:minorTickMark val="none"/>
        <c:tickLblPos val="nextTo"/>
        <c:crossAx val="684293104"/>
        <c:crosses val="autoZero"/>
        <c:crossBetween val="between"/>
      </c:valAx>
      <c:spPr>
        <a:noFill/>
        <a:ln>
          <a:noFill/>
        </a:ln>
        <a:effectLst/>
      </c:spPr>
    </c:plotArea>
    <c:legend>
      <c:legendPos val="r"/>
      <c:layout>
        <c:manualLayout>
          <c:xMode val="edge"/>
          <c:yMode val="edge"/>
          <c:x val="0.12000368384710729"/>
          <c:y val="0.83701742652014044"/>
          <c:w val="0.79905091300851294"/>
          <c:h val="0.1565354707123504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3"/>
      <c:depthPercent val="100"/>
      <c:rAngAx val="0"/>
      <c:perspective val="2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9671856922730839E-2"/>
          <c:y val="0.11206177948918508"/>
          <c:w val="0.48322115219933742"/>
          <c:h val="0.78272418775543906"/>
        </c:manualLayout>
      </c:layout>
      <c:pie3DChart>
        <c:varyColors val="1"/>
        <c:ser>
          <c:idx val="0"/>
          <c:order val="0"/>
          <c:tx>
            <c:strRef>
              <c:f>Sheet1!$B$1</c:f>
              <c:strCache>
                <c:ptCount val="1"/>
                <c:pt idx="0">
                  <c:v>Facility by Industry</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97A8-498C-A5DA-1CCB00B7C972}"/>
              </c:ext>
            </c:extLst>
          </c:dPt>
          <c:dPt>
            <c:idx val="1"/>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3-97A8-498C-A5DA-1CCB00B7C972}"/>
              </c:ext>
            </c:extLst>
          </c:dPt>
          <c:dPt>
            <c:idx val="2"/>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5-97A8-498C-A5DA-1CCB00B7C972}"/>
              </c:ext>
            </c:extLst>
          </c:dPt>
          <c:dPt>
            <c:idx val="3"/>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97A8-498C-A5DA-1CCB00B7C972}"/>
              </c:ext>
            </c:extLst>
          </c:dPt>
          <c:dPt>
            <c:idx val="4"/>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9-97A8-498C-A5DA-1CCB00B7C972}"/>
              </c:ext>
            </c:extLst>
          </c:dPt>
          <c:dPt>
            <c:idx val="5"/>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B-97A8-498C-A5DA-1CCB00B7C972}"/>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Natural Gas Processing</c:v>
                </c:pt>
                <c:pt idx="1">
                  <c:v>Power Generation</c:v>
                </c:pt>
                <c:pt idx="2">
                  <c:v>Fertilizer</c:v>
                </c:pt>
                <c:pt idx="3">
                  <c:v>Hydrogen Production</c:v>
                </c:pt>
                <c:pt idx="4">
                  <c:v>Chemical</c:v>
                </c:pt>
                <c:pt idx="5">
                  <c:v>Others</c:v>
                </c:pt>
              </c:strCache>
            </c:strRef>
          </c:cat>
          <c:val>
            <c:numRef>
              <c:f>Sheet1!$B$2:$B$7</c:f>
              <c:numCache>
                <c:formatCode>General</c:formatCode>
                <c:ptCount val="6"/>
                <c:pt idx="0">
                  <c:v>12</c:v>
                </c:pt>
                <c:pt idx="1">
                  <c:v>11</c:v>
                </c:pt>
                <c:pt idx="2">
                  <c:v>5</c:v>
                </c:pt>
                <c:pt idx="3">
                  <c:v>4</c:v>
                </c:pt>
                <c:pt idx="4">
                  <c:v>3</c:v>
                </c:pt>
                <c:pt idx="5">
                  <c:v>9</c:v>
                </c:pt>
              </c:numCache>
            </c:numRef>
          </c:val>
          <c:extLst>
            <c:ext xmlns:c16="http://schemas.microsoft.com/office/drawing/2014/chart" uri="{C3380CC4-5D6E-409C-BE32-E72D297353CC}">
              <c16:uniqueId val="{0000000C-97A8-498C-A5DA-1CCB00B7C972}"/>
            </c:ext>
          </c:extLst>
        </c:ser>
        <c:dLbls>
          <c:showLegendKey val="0"/>
          <c:showVal val="0"/>
          <c:showCatName val="0"/>
          <c:showSerName val="0"/>
          <c:showPercent val="0"/>
          <c:showBubbleSize val="0"/>
          <c:showLeaderLines val="1"/>
        </c:dLbls>
      </c:pie3DChart>
      <c:spPr>
        <a:noFill/>
        <a:ln>
          <a:noFill/>
        </a:ln>
        <a:effectLst/>
      </c:spPr>
    </c:plotArea>
    <c:legend>
      <c:legendPos val="r"/>
      <c:layout>
        <c:manualLayout>
          <c:xMode val="edge"/>
          <c:yMode val="edge"/>
          <c:x val="0.6604118475880365"/>
          <c:y val="0.13525934555345911"/>
          <c:w val="0.3093456481933996"/>
          <c:h val="0.7294809107482773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1401507769766117"/>
          <c:w val="1"/>
          <c:h val="0.58390992767410344"/>
        </c:manualLayout>
      </c:layout>
      <c:barChart>
        <c:barDir val="col"/>
        <c:grouping val="clustered"/>
        <c:varyColors val="0"/>
        <c:ser>
          <c:idx val="0"/>
          <c:order val="0"/>
          <c:tx>
            <c:strRef>
              <c:f>Sheet1!$B$1</c:f>
              <c:strCache>
                <c:ptCount val="1"/>
                <c:pt idx="0">
                  <c:v>By Volume (Thousand Tonnes)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FY2015</c:v>
                </c:pt>
                <c:pt idx="1">
                  <c:v>FY2021</c:v>
                </c:pt>
                <c:pt idx="2">
                  <c:v>FY2022E</c:v>
                </c:pt>
                <c:pt idx="3">
                  <c:v>2040F</c:v>
                </c:pt>
              </c:strCache>
            </c:strRef>
          </c:cat>
          <c:val>
            <c:numRef>
              <c:f>Sheet1!$B$2:$B$5</c:f>
              <c:numCache>
                <c:formatCode>0</c:formatCode>
                <c:ptCount val="4"/>
                <c:pt idx="0">
                  <c:v>318.755</c:v>
                </c:pt>
                <c:pt idx="1">
                  <c:v>358.97693042999998</c:v>
                </c:pt>
                <c:pt idx="2">
                  <c:v>380.22836471145598</c:v>
                </c:pt>
                <c:pt idx="3">
                  <c:v>1514.2602478882918</c:v>
                </c:pt>
              </c:numCache>
            </c:numRef>
          </c:val>
          <c:extLst>
            <c:ext xmlns:c16="http://schemas.microsoft.com/office/drawing/2014/chart" uri="{C3380CC4-5D6E-409C-BE32-E72D297353CC}">
              <c16:uniqueId val="{00000001-73A0-48A0-8A64-ADFB5533C907}"/>
            </c:ext>
          </c:extLst>
        </c:ser>
        <c:dLbls>
          <c:dLblPos val="outEnd"/>
          <c:showLegendKey val="0"/>
          <c:showVal val="1"/>
          <c:showCatName val="0"/>
          <c:showSerName val="0"/>
          <c:showPercent val="0"/>
          <c:showBubbleSize val="0"/>
        </c:dLbls>
        <c:gapWidth val="100"/>
        <c:overlap val="-24"/>
        <c:axId val="491033592"/>
        <c:axId val="491040480"/>
      </c:barChart>
      <c:catAx>
        <c:axId val="49103359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0846029820428"/>
          <c:y val="6.4155075675673759E-2"/>
          <c:w val="0.65246575596102518"/>
          <c:h val="0.66792682521227842"/>
        </c:manualLayout>
      </c:layout>
      <c:pie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4C08-46D0-8AFA-E9E4F98944C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4C08-46D0-8AFA-E9E4F98944C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4C08-46D0-8AFA-E9E4F98944C2}"/>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4C08-46D0-8AFA-E9E4F98944C2}"/>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4C08-46D0-8AFA-E9E4F98944C2}"/>
              </c:ext>
            </c:extLst>
          </c:dPt>
          <c:dLbls>
            <c:dLbl>
              <c:idx val="0"/>
              <c:layout>
                <c:manualLayout>
                  <c:x val="8.5105629344880515E-2"/>
                  <c:y val="6.4947484589035848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C08-46D0-8AFA-E9E4F98944C2}"/>
                </c:ext>
              </c:extLst>
            </c:dLbl>
            <c:dLbl>
              <c:idx val="1"/>
              <c:layout>
                <c:manualLayout>
                  <c:x val="-8.0546399201404786E-2"/>
                  <c:y val="-9.7421226883553882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769420704935959"/>
                      <c:h val="0.19776509057361413"/>
                    </c:manualLayout>
                  </c15:layout>
                </c:ext>
                <c:ext xmlns:c16="http://schemas.microsoft.com/office/drawing/2014/chart" uri="{C3380CC4-5D6E-409C-BE32-E72D297353CC}">
                  <c16:uniqueId val="{00000003-4C08-46D0-8AFA-E9E4F98944C2}"/>
                </c:ext>
              </c:extLst>
            </c:dLbl>
            <c:dLbl>
              <c:idx val="2"/>
              <c:layout>
                <c:manualLayout>
                  <c:x val="-0.12461895725500362"/>
                  <c:y val="6.4947484589035903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C08-46D0-8AFA-E9E4F98944C2}"/>
                </c:ext>
              </c:extLst>
            </c:dLbl>
            <c:dLbl>
              <c:idx val="3"/>
              <c:layout>
                <c:manualLayout>
                  <c:x val="-0.22188253364915275"/>
                  <c:y val="1.2981314557543982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C08-46D0-8AFA-E9E4F98944C2}"/>
                </c:ext>
              </c:extLst>
            </c:dLbl>
            <c:dLbl>
              <c:idx val="4"/>
              <c:layout>
                <c:manualLayout>
                  <c:x val="-0.17932971897671254"/>
                  <c:y val="-0.1104107238013609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C08-46D0-8AFA-E9E4F98944C2}"/>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Personal Care &amp; Cosmetics</c:v>
                </c:pt>
                <c:pt idx="1">
                  <c:v>Pharmaceuticals</c:v>
                </c:pt>
                <c:pt idx="2">
                  <c:v>Textile</c:v>
                </c:pt>
                <c:pt idx="3">
                  <c:v>Food &amp; Biotech Products</c:v>
                </c:pt>
                <c:pt idx="4">
                  <c:v>Others </c:v>
                </c:pt>
              </c:strCache>
            </c:strRef>
          </c:cat>
          <c:val>
            <c:numRef>
              <c:f>Sheet1!$B$2:$B$6</c:f>
              <c:numCache>
                <c:formatCode>0.00%</c:formatCode>
                <c:ptCount val="5"/>
                <c:pt idx="0">
                  <c:v>0.40579199999999993</c:v>
                </c:pt>
                <c:pt idx="1">
                  <c:v>0.25512000000000001</c:v>
                </c:pt>
                <c:pt idx="2">
                  <c:v>0.1472</c:v>
                </c:pt>
                <c:pt idx="3">
                  <c:v>0.13233599999999998</c:v>
                </c:pt>
                <c:pt idx="4">
                  <c:v>5.96E-2</c:v>
                </c:pt>
              </c:numCache>
            </c:numRef>
          </c:val>
          <c:extLst>
            <c:ext xmlns:c16="http://schemas.microsoft.com/office/drawing/2014/chart" uri="{C3380CC4-5D6E-409C-BE32-E72D297353CC}">
              <c16:uniqueId val="{0000000C-4C08-46D0-8AFA-E9E4F98944C2}"/>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0846029820428"/>
          <c:y val="6.4155075675673759E-2"/>
          <c:w val="0.65246575596102518"/>
          <c:h val="0.66792682521227842"/>
        </c:manualLayout>
      </c:layout>
      <c:pieChart>
        <c:varyColors val="1"/>
        <c:ser>
          <c:idx val="0"/>
          <c:order val="0"/>
          <c:tx>
            <c:strRef>
              <c:f>Sheet1!$B$1</c:f>
              <c:strCache>
                <c:ptCount val="1"/>
                <c:pt idx="0">
                  <c:v>Sales</c:v>
                </c:pt>
              </c:strCache>
            </c:strRef>
          </c:tx>
          <c:dPt>
            <c:idx val="0"/>
            <c:bubble3D val="0"/>
            <c:explosion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AEA0-4676-8E39-04FBAA8C3587}"/>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AEA0-4676-8E39-04FBAA8C3587}"/>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AEA0-4676-8E39-04FBAA8C3587}"/>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C8A9-4556-8DF7-AE230AE5B5A1}"/>
              </c:ext>
            </c:extLst>
          </c:dPt>
          <c:dLbls>
            <c:dLbl>
              <c:idx val="0"/>
              <c:layout>
                <c:manualLayout>
                  <c:x val="7.716469286021857E-2"/>
                  <c:y val="-1.2989496917807184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EA0-4676-8E39-04FBAA8C3587}"/>
                </c:ext>
              </c:extLst>
            </c:dLbl>
            <c:dLbl>
              <c:idx val="1"/>
              <c:layout>
                <c:manualLayout>
                  <c:x val="-0.26128270026117062"/>
                  <c:y val="-9.2059512322722817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EA0-4676-8E39-04FBAA8C3587}"/>
                </c:ext>
              </c:extLst>
            </c:dLbl>
            <c:dLbl>
              <c:idx val="2"/>
              <c:layout>
                <c:manualLayout>
                  <c:x val="-0.12454073808020252"/>
                  <c:y val="9.938256828888499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EA0-4676-8E39-04FBAA8C3587}"/>
                </c:ext>
              </c:extLst>
            </c:dLbl>
            <c:dLbl>
              <c:idx val="3"/>
              <c:layout>
                <c:manualLayout>
                  <c:x val="-0.17445930559701592"/>
                  <c:y val="0"/>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8A9-4556-8DF7-AE230AE5B5A1}"/>
                </c:ext>
              </c:extLst>
            </c:dLbl>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North</c:v>
                </c:pt>
                <c:pt idx="1">
                  <c:v>West</c:v>
                </c:pt>
                <c:pt idx="2">
                  <c:v>South</c:v>
                </c:pt>
                <c:pt idx="3">
                  <c:v>East</c:v>
                </c:pt>
              </c:strCache>
            </c:strRef>
          </c:cat>
          <c:val>
            <c:numRef>
              <c:f>Sheet1!$B$2:$B$5</c:f>
              <c:numCache>
                <c:formatCode>0.00%</c:formatCode>
                <c:ptCount val="4"/>
                <c:pt idx="0">
                  <c:v>0.34910000000000002</c:v>
                </c:pt>
                <c:pt idx="1">
                  <c:v>0.32979999999999998</c:v>
                </c:pt>
                <c:pt idx="2">
                  <c:v>0.28660000000000002</c:v>
                </c:pt>
                <c:pt idx="3">
                  <c:v>3.4499999999999975E-2</c:v>
                </c:pt>
              </c:numCache>
            </c:numRef>
          </c:val>
          <c:extLst>
            <c:ext xmlns:c16="http://schemas.microsoft.com/office/drawing/2014/chart" uri="{C3380CC4-5D6E-409C-BE32-E72D297353CC}">
              <c16:uniqueId val="{00000006-AEA0-4676-8E39-04FBAA8C3587}"/>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1401507769766117"/>
          <c:w val="1"/>
          <c:h val="0.58390992767410344"/>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2015</c:v>
                </c:pt>
                <c:pt idx="1">
                  <c:v>2020</c:v>
                </c:pt>
                <c:pt idx="2">
                  <c:v>2021E</c:v>
                </c:pt>
                <c:pt idx="3">
                  <c:v>2040F</c:v>
                </c:pt>
              </c:strCache>
            </c:strRef>
          </c:cat>
          <c:val>
            <c:numRef>
              <c:f>Sheet1!$B$2:$B$5</c:f>
              <c:numCache>
                <c:formatCode>General</c:formatCode>
                <c:ptCount val="4"/>
                <c:pt idx="0">
                  <c:v>504.64</c:v>
                </c:pt>
                <c:pt idx="1">
                  <c:v>617.72</c:v>
                </c:pt>
                <c:pt idx="2">
                  <c:v>647.92999999999995</c:v>
                </c:pt>
                <c:pt idx="3">
                  <c:v>1759.1</c:v>
                </c:pt>
              </c:numCache>
            </c:numRef>
          </c:val>
          <c:extLst>
            <c:ext xmlns:c16="http://schemas.microsoft.com/office/drawing/2014/chart" uri="{C3380CC4-5D6E-409C-BE32-E72D297353CC}">
              <c16:uniqueId val="{00000001-73A0-48A0-8A64-ADFB5533C907}"/>
            </c:ext>
          </c:extLst>
        </c:ser>
        <c:dLbls>
          <c:dLblPos val="outEnd"/>
          <c:showLegendKey val="0"/>
          <c:showVal val="1"/>
          <c:showCatName val="0"/>
          <c:showSerName val="0"/>
          <c:showPercent val="0"/>
          <c:showBubbleSize val="0"/>
        </c:dLbls>
        <c:gapWidth val="100"/>
        <c:overlap val="-24"/>
        <c:axId val="491033592"/>
        <c:axId val="491040480"/>
      </c:barChart>
      <c:catAx>
        <c:axId val="49103359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General"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0846029820428"/>
          <c:y val="6.4155075675673759E-2"/>
          <c:w val="0.65246575596102518"/>
          <c:h val="0.66792682521227842"/>
        </c:manualLayout>
      </c:layout>
      <c:pie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AEA0-4676-8E39-04FBAA8C3587}"/>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AEA0-4676-8E39-04FBAA8C3587}"/>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AEA0-4676-8E39-04FBAA8C3587}"/>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A0FF-4DEF-94BB-E16258C42149}"/>
              </c:ext>
            </c:extLst>
          </c:dPt>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China</c:v>
                </c:pt>
                <c:pt idx="1">
                  <c:v>India</c:v>
                </c:pt>
                <c:pt idx="2">
                  <c:v>Rest of APAC</c:v>
                </c:pt>
              </c:strCache>
            </c:strRef>
          </c:cat>
          <c:val>
            <c:numRef>
              <c:f>Sheet1!$B$2:$B$4</c:f>
              <c:numCache>
                <c:formatCode>0.00%</c:formatCode>
                <c:ptCount val="3"/>
                <c:pt idx="0">
                  <c:v>0.57379999999999998</c:v>
                </c:pt>
                <c:pt idx="1">
                  <c:v>4.4600000000000001E-2</c:v>
                </c:pt>
                <c:pt idx="2">
                  <c:v>0.38159999999999999</c:v>
                </c:pt>
              </c:numCache>
            </c:numRef>
          </c:val>
          <c:extLst>
            <c:ext xmlns:c16="http://schemas.microsoft.com/office/drawing/2014/chart" uri="{C3380CC4-5D6E-409C-BE32-E72D297353CC}">
              <c16:uniqueId val="{00000006-AEA0-4676-8E39-04FBAA8C3587}"/>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1401507769766117"/>
          <c:w val="1"/>
          <c:h val="0.58390992767410344"/>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numFmt formatCode="#,##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FY2015</c:v>
                </c:pt>
                <c:pt idx="1">
                  <c:v>FY2021</c:v>
                </c:pt>
                <c:pt idx="2">
                  <c:v>FY2022E</c:v>
                </c:pt>
                <c:pt idx="3">
                  <c:v>2040F</c:v>
                </c:pt>
              </c:strCache>
            </c:strRef>
          </c:cat>
          <c:val>
            <c:numRef>
              <c:f>Sheet1!$B$2:$B$5</c:f>
              <c:numCache>
                <c:formatCode>General</c:formatCode>
                <c:ptCount val="4"/>
                <c:pt idx="0">
                  <c:v>10.029999999999999</c:v>
                </c:pt>
                <c:pt idx="1">
                  <c:v>13.1</c:v>
                </c:pt>
                <c:pt idx="2">
                  <c:v>14</c:v>
                </c:pt>
                <c:pt idx="3">
                  <c:v>54.34</c:v>
                </c:pt>
              </c:numCache>
            </c:numRef>
          </c:val>
          <c:extLst>
            <c:ext xmlns:c16="http://schemas.microsoft.com/office/drawing/2014/chart" uri="{C3380CC4-5D6E-409C-BE32-E72D297353CC}">
              <c16:uniqueId val="{00000001-73A0-48A0-8A64-ADFB5533C907}"/>
            </c:ext>
          </c:extLst>
        </c:ser>
        <c:dLbls>
          <c:dLblPos val="outEnd"/>
          <c:showLegendKey val="0"/>
          <c:showVal val="1"/>
          <c:showCatName val="0"/>
          <c:showSerName val="0"/>
          <c:showPercent val="0"/>
          <c:showBubbleSize val="0"/>
        </c:dLbls>
        <c:gapWidth val="100"/>
        <c:overlap val="-24"/>
        <c:axId val="491033592"/>
        <c:axId val="491040480"/>
      </c:barChart>
      <c:catAx>
        <c:axId val="49103359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General"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C559FE-11D7-474B-A611-15BF98818A89}"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FEE8669D-B334-4FBE-A24F-468EEE831C7B}">
      <dgm:prSet phldrT="[Text]" custT="1"/>
      <dgm:spPr>
        <a:solidFill>
          <a:srgbClr val="0070C0"/>
        </a:solidFill>
      </dgm:spPr>
      <dgm:t>
        <a:bodyPr/>
        <a:lstStyle/>
        <a:p>
          <a:endPar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dgm:t>
    </dgm:pt>
    <dgm:pt modelId="{561BEB6E-3A0E-4E13-9DA4-64C855564646}" type="parTrans" cxnId="{7B39C9AA-D4CB-48E0-8151-37C4BF676CE5}">
      <dgm:prSet/>
      <dgm:spPr/>
      <dgm:t>
        <a:bodyPr/>
        <a:lstStyle/>
        <a:p>
          <a:endParaRPr lang="en-US"/>
        </a:p>
      </dgm:t>
    </dgm:pt>
    <dgm:pt modelId="{0A7058B8-255C-4BEE-890B-8E9101C46C31}" type="sibTrans" cxnId="{7B39C9AA-D4CB-48E0-8151-37C4BF676CE5}">
      <dgm:prSet/>
      <dgm:spPr/>
      <dgm:t>
        <a:bodyPr/>
        <a:lstStyle/>
        <a:p>
          <a:endParaRPr lang="en-US"/>
        </a:p>
      </dgm:t>
    </dgm:pt>
    <dgm:pt modelId="{9005A6A9-443C-4319-9182-514CD00076BD}">
      <dgm:prSet phldrT="[Text]" custT="1"/>
      <dgm:spPr>
        <a:solidFill>
          <a:schemeClr val="accent2">
            <a:lumMod val="60000"/>
            <a:lumOff val="40000"/>
            <a:alpha val="89804"/>
          </a:schemeClr>
        </a:solidFill>
      </dgm:spPr>
      <dgm:t>
        <a:bodyPr anchor="ctr"/>
        <a:lstStyle/>
        <a:p>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Expansion of food &amp; beverages industry</a:t>
          </a:r>
        </a:p>
      </dgm:t>
    </dgm:pt>
    <dgm:pt modelId="{CF479C74-E4FE-4062-B9B8-2A3E5A9DFC41}" type="parTrans" cxnId="{3377E905-7548-488E-B6A4-7B0CD54B3ACE}">
      <dgm:prSet/>
      <dgm:spPr/>
      <dgm:t>
        <a:bodyPr/>
        <a:lstStyle/>
        <a:p>
          <a:endParaRPr lang="en-US"/>
        </a:p>
      </dgm:t>
    </dgm:pt>
    <dgm:pt modelId="{BFFB3795-D8BD-4FC7-93FA-2CC15E483141}" type="sibTrans" cxnId="{3377E905-7548-488E-B6A4-7B0CD54B3ACE}">
      <dgm:prSet/>
      <dgm:spPr/>
      <dgm:t>
        <a:bodyPr/>
        <a:lstStyle/>
        <a:p>
          <a:endParaRPr lang="en-US"/>
        </a:p>
      </dgm:t>
    </dgm:pt>
    <dgm:pt modelId="{3A40EE7C-D1F2-4863-9C52-DC6C95D44F65}">
      <dgm:prSet phldrT="[Text]" custT="1"/>
      <dgm:spPr>
        <a:solidFill>
          <a:schemeClr val="accent2">
            <a:lumMod val="60000"/>
            <a:lumOff val="40000"/>
          </a:schemeClr>
        </a:solidFill>
      </dgm:spPr>
      <dgm:t>
        <a:bodyPr anchor="ctr"/>
        <a:lstStyle/>
        <a:p>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Strong growth in Oil &amp; Gas Exploration through Enhanced Oil Recovery</a:t>
          </a:r>
        </a:p>
      </dgm:t>
    </dgm:pt>
    <dgm:pt modelId="{153502DF-EC94-4732-B81A-D5168E69D0A9}" type="parTrans" cxnId="{139A16CF-FA77-4189-96BB-8D88DA688ABB}">
      <dgm:prSet/>
      <dgm:spPr/>
      <dgm:t>
        <a:bodyPr/>
        <a:lstStyle/>
        <a:p>
          <a:endParaRPr lang="en-US"/>
        </a:p>
      </dgm:t>
    </dgm:pt>
    <dgm:pt modelId="{E698A1C7-A460-4BD3-B506-679396D526EE}" type="sibTrans" cxnId="{139A16CF-FA77-4189-96BB-8D88DA688ABB}">
      <dgm:prSet/>
      <dgm:spPr/>
      <dgm:t>
        <a:bodyPr/>
        <a:lstStyle/>
        <a:p>
          <a:endParaRPr lang="en-US"/>
        </a:p>
      </dgm:t>
    </dgm:pt>
    <dgm:pt modelId="{11C7DCDE-A4C5-41BB-A247-138693D373FC}">
      <dgm:prSet custT="1"/>
      <dgm:spPr>
        <a:solidFill>
          <a:srgbClr val="0070C0"/>
        </a:solidFill>
      </dgm:spPr>
      <dgm:t>
        <a:bodyPr/>
        <a:lstStyle/>
        <a:p>
          <a:pPr marL="0" lvl="0" indent="0" algn="ctr" defTabSz="444500">
            <a:lnSpc>
              <a:spcPct val="90000"/>
            </a:lnSpc>
            <a:spcBef>
              <a:spcPct val="0"/>
            </a:spcBef>
            <a:spcAft>
              <a:spcPct val="35000"/>
            </a:spcAft>
            <a:buNone/>
          </a:pPr>
          <a:endParaRPr lang="en-US" sz="1000" b="1" kern="1200" dirty="0">
            <a:solidFill>
              <a:prstClr val="white"/>
            </a:solidFill>
            <a:latin typeface="Verdana" panose="020B0604030504040204" pitchFamily="34" charset="0"/>
            <a:ea typeface="Verdana" panose="020B0604030504040204" pitchFamily="34" charset="0"/>
            <a:cs typeface="Verdana" panose="020B0604030504040204" pitchFamily="34" charset="0"/>
          </a:endParaRPr>
        </a:p>
      </dgm:t>
    </dgm:pt>
    <dgm:pt modelId="{3E4A6188-34A0-4C55-94DE-9BC3E52D5996}" type="parTrans" cxnId="{A28EB03F-5E5C-4F58-A752-0BE49003AA83}">
      <dgm:prSet/>
      <dgm:spPr/>
      <dgm:t>
        <a:bodyPr/>
        <a:lstStyle/>
        <a:p>
          <a:endParaRPr lang="en-US"/>
        </a:p>
      </dgm:t>
    </dgm:pt>
    <dgm:pt modelId="{6E7466BC-D365-4E48-9469-655361D8437C}" type="sibTrans" cxnId="{A28EB03F-5E5C-4F58-A752-0BE49003AA83}">
      <dgm:prSet/>
      <dgm:spPr/>
      <dgm:t>
        <a:bodyPr/>
        <a:lstStyle/>
        <a:p>
          <a:endParaRPr lang="en-US"/>
        </a:p>
      </dgm:t>
    </dgm:pt>
    <dgm:pt modelId="{AEC3993D-E2C2-4AB3-B458-1E6794F2A7D8}">
      <dgm:prSet custT="1"/>
      <dgm:spPr>
        <a:solidFill>
          <a:schemeClr val="accent2">
            <a:lumMod val="60000"/>
            <a:lumOff val="40000"/>
          </a:schemeClr>
        </a:solidFill>
      </dgm:spPr>
      <dgm:t>
        <a:bodyPr anchor="ctr"/>
        <a:lstStyle/>
        <a:p>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Increasing chemical processing capacity of the nation</a:t>
          </a:r>
        </a:p>
      </dgm:t>
    </dgm:pt>
    <dgm:pt modelId="{4F932F3A-2819-4C0E-8604-66860B66D76D}" type="parTrans" cxnId="{23F0C8EC-8D81-4C2B-8017-5D6006421EBA}">
      <dgm:prSet/>
      <dgm:spPr/>
      <dgm:t>
        <a:bodyPr/>
        <a:lstStyle/>
        <a:p>
          <a:endParaRPr lang="en-US"/>
        </a:p>
      </dgm:t>
    </dgm:pt>
    <dgm:pt modelId="{147CDB14-C9F1-494E-AE82-7DD5C10557B0}" type="sibTrans" cxnId="{23F0C8EC-8D81-4C2B-8017-5D6006421EBA}">
      <dgm:prSet/>
      <dgm:spPr/>
      <dgm:t>
        <a:bodyPr/>
        <a:lstStyle/>
        <a:p>
          <a:endParaRPr lang="en-US"/>
        </a:p>
      </dgm:t>
    </dgm:pt>
    <dgm:pt modelId="{0AF23884-D85C-4069-BD61-A5B36A3F9C33}">
      <dgm:prSet custT="1"/>
      <dgm:spPr>
        <a:solidFill>
          <a:srgbClr val="0070C0"/>
        </a:solidFill>
      </dgm:spPr>
      <dgm:t>
        <a:bodyPr/>
        <a:lstStyle/>
        <a:p>
          <a:pPr marL="0" lvl="0" indent="0" algn="ctr" defTabSz="444500">
            <a:lnSpc>
              <a:spcPct val="90000"/>
            </a:lnSpc>
            <a:spcBef>
              <a:spcPct val="0"/>
            </a:spcBef>
            <a:spcAft>
              <a:spcPct val="35000"/>
            </a:spcAft>
            <a:buNone/>
          </a:pPr>
          <a:endParaRPr lang="en-US" sz="1000" b="1" kern="1200" dirty="0">
            <a:solidFill>
              <a:prstClr val="white"/>
            </a:solidFill>
            <a:latin typeface="Verdana" panose="020B0604030504040204" pitchFamily="34" charset="0"/>
            <a:ea typeface="Verdana" panose="020B0604030504040204" pitchFamily="34" charset="0"/>
            <a:cs typeface="Verdana" panose="020B0604030504040204" pitchFamily="34" charset="0"/>
          </a:endParaRPr>
        </a:p>
      </dgm:t>
    </dgm:pt>
    <dgm:pt modelId="{696FBC05-79B9-420B-AE47-3D88362ADBD1}" type="parTrans" cxnId="{3DF8855D-BAFE-4A3E-B93A-79FBD6147E4B}">
      <dgm:prSet/>
      <dgm:spPr/>
      <dgm:t>
        <a:bodyPr/>
        <a:lstStyle/>
        <a:p>
          <a:endParaRPr lang="en-US"/>
        </a:p>
      </dgm:t>
    </dgm:pt>
    <dgm:pt modelId="{0943B4A0-A08C-4BC8-B046-6B033181E5B6}" type="sibTrans" cxnId="{3DF8855D-BAFE-4A3E-B93A-79FBD6147E4B}">
      <dgm:prSet/>
      <dgm:spPr/>
      <dgm:t>
        <a:bodyPr/>
        <a:lstStyle/>
        <a:p>
          <a:endParaRPr lang="en-US"/>
        </a:p>
      </dgm:t>
    </dgm:pt>
    <dgm:pt modelId="{93939CEF-4ED7-458D-A90F-AC117481D010}">
      <dgm:prSet custT="1"/>
      <dgm:spPr>
        <a:solidFill>
          <a:schemeClr val="accent2">
            <a:lumMod val="60000"/>
            <a:lumOff val="40000"/>
          </a:schemeClr>
        </a:solidFill>
      </dgm:spPr>
      <dgm:t>
        <a:bodyPr anchor="ctr"/>
        <a:lstStyle/>
        <a:p>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Strong focus on treatment of effluent discharge to control water pollution</a:t>
          </a:r>
          <a:endParaRPr lang="en-US" sz="1000" dirty="0">
            <a:solidFill>
              <a:schemeClr val="tx1"/>
            </a:solidFill>
          </a:endParaRPr>
        </a:p>
      </dgm:t>
    </dgm:pt>
    <dgm:pt modelId="{F54C30D0-6F74-4A9E-8D34-87A4E3C02034}" type="parTrans" cxnId="{3420B940-CEBB-4317-939A-DE788A1697C1}">
      <dgm:prSet/>
      <dgm:spPr/>
      <dgm:t>
        <a:bodyPr/>
        <a:lstStyle/>
        <a:p>
          <a:endParaRPr lang="en-US"/>
        </a:p>
      </dgm:t>
    </dgm:pt>
    <dgm:pt modelId="{65EEF7CE-AAB5-476F-BA88-93EE654EF36F}" type="sibTrans" cxnId="{3420B940-CEBB-4317-939A-DE788A1697C1}">
      <dgm:prSet/>
      <dgm:spPr/>
      <dgm:t>
        <a:bodyPr/>
        <a:lstStyle/>
        <a:p>
          <a:endParaRPr lang="en-US"/>
        </a:p>
      </dgm:t>
    </dgm:pt>
    <dgm:pt modelId="{0DA6CB18-BBB3-4619-B703-3FBEFA65F6FB}">
      <dgm:prSet custT="1"/>
      <dgm:spPr>
        <a:solidFill>
          <a:srgbClr val="0070C0"/>
        </a:solidFill>
      </dgm:spPr>
      <dgm:t>
        <a:bodyPr/>
        <a:lstStyle/>
        <a:p>
          <a:endParaRPr lang="en-US" sz="1000" b="1" dirty="0">
            <a:solidFill>
              <a:prstClr val="white"/>
            </a:solidFill>
            <a:latin typeface="Verdana" panose="020B0604030504040204" pitchFamily="34" charset="0"/>
            <a:ea typeface="Verdana" panose="020B0604030504040204" pitchFamily="34" charset="0"/>
            <a:cs typeface="Verdana" panose="020B0604030504040204" pitchFamily="34" charset="0"/>
          </a:endParaRPr>
        </a:p>
      </dgm:t>
    </dgm:pt>
    <dgm:pt modelId="{AD1FBE80-D6FF-49DA-A804-6CACF4259452}" type="parTrans" cxnId="{24D49BA5-EB74-404E-8C37-DA37409BB387}">
      <dgm:prSet/>
      <dgm:spPr/>
      <dgm:t>
        <a:bodyPr/>
        <a:lstStyle/>
        <a:p>
          <a:endParaRPr lang="en-US"/>
        </a:p>
      </dgm:t>
    </dgm:pt>
    <dgm:pt modelId="{6E7BEC1C-D102-4A2B-AC4D-718ED51DE5EB}" type="sibTrans" cxnId="{24D49BA5-EB74-404E-8C37-DA37409BB387}">
      <dgm:prSet/>
      <dgm:spPr/>
      <dgm:t>
        <a:bodyPr/>
        <a:lstStyle/>
        <a:p>
          <a:endParaRPr lang="en-US"/>
        </a:p>
      </dgm:t>
    </dgm:pt>
    <dgm:pt modelId="{8AEF0D4A-FEFA-4722-9CD7-23675E1455A4}">
      <dgm:prSet custT="1"/>
      <dgm:spPr>
        <a:solidFill>
          <a:schemeClr val="accent2">
            <a:lumMod val="60000"/>
            <a:lumOff val="40000"/>
          </a:schemeClr>
        </a:solidFill>
      </dgm:spPr>
      <dgm:t>
        <a:bodyPr anchor="ctr"/>
        <a:lstStyle/>
        <a:p>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Increasing attempts to control fire accidents in industrial sector</a:t>
          </a:r>
        </a:p>
      </dgm:t>
    </dgm:pt>
    <dgm:pt modelId="{3F8D1CB0-B656-4DA9-9073-2169026BAEAD}" type="parTrans" cxnId="{365451EE-2FA0-4CA6-B7C7-96B474CBA6ED}">
      <dgm:prSet/>
      <dgm:spPr/>
      <dgm:t>
        <a:bodyPr/>
        <a:lstStyle/>
        <a:p>
          <a:endParaRPr lang="en-US"/>
        </a:p>
      </dgm:t>
    </dgm:pt>
    <dgm:pt modelId="{92F2BA17-27E3-4488-959E-EAE3E142082A}" type="sibTrans" cxnId="{365451EE-2FA0-4CA6-B7C7-96B474CBA6ED}">
      <dgm:prSet/>
      <dgm:spPr/>
      <dgm:t>
        <a:bodyPr/>
        <a:lstStyle/>
        <a:p>
          <a:endParaRPr lang="en-US"/>
        </a:p>
      </dgm:t>
    </dgm:pt>
    <dgm:pt modelId="{44C5E5C9-6CFD-47A4-9AD2-758F49D17CEC}">
      <dgm:prSet phldrT="[Text]" custT="1"/>
      <dgm:spPr>
        <a:solidFill>
          <a:srgbClr val="0070C0"/>
        </a:solidFill>
      </dgm:spPr>
      <dgm:t>
        <a:bodyPr/>
        <a:lstStyle/>
        <a:p>
          <a:pPr marL="0" lvl="0" indent="0" algn="ctr" defTabSz="444500">
            <a:lnSpc>
              <a:spcPct val="90000"/>
            </a:lnSpc>
            <a:spcBef>
              <a:spcPct val="0"/>
            </a:spcBef>
            <a:spcAft>
              <a:spcPct val="35000"/>
            </a:spcAft>
            <a:buNone/>
          </a:pPr>
          <a:endParaRPr lang="en-US" sz="1000" b="1" kern="1200" dirty="0">
            <a:solidFill>
              <a:prstClr val="white"/>
            </a:solidFill>
            <a:latin typeface="Verdana" panose="020B0604030504040204" pitchFamily="34" charset="0"/>
            <a:ea typeface="Verdana" panose="020B0604030504040204" pitchFamily="34" charset="0"/>
            <a:cs typeface="Verdana" panose="020B0604030504040204" pitchFamily="34" charset="0"/>
          </a:endParaRPr>
        </a:p>
      </dgm:t>
    </dgm:pt>
    <dgm:pt modelId="{90B22BD4-5CB1-4A42-976D-8BD08C961F17}" type="sibTrans" cxnId="{23259E63-4B9C-4D07-A0FC-DD8E8ED75DC1}">
      <dgm:prSet/>
      <dgm:spPr/>
      <dgm:t>
        <a:bodyPr/>
        <a:lstStyle/>
        <a:p>
          <a:endParaRPr lang="en-US"/>
        </a:p>
      </dgm:t>
    </dgm:pt>
    <dgm:pt modelId="{F6BEC63C-8259-4093-AFCC-A040C7660BFD}" type="parTrans" cxnId="{23259E63-4B9C-4D07-A0FC-DD8E8ED75DC1}">
      <dgm:prSet/>
      <dgm:spPr/>
      <dgm:t>
        <a:bodyPr/>
        <a:lstStyle/>
        <a:p>
          <a:endParaRPr lang="en-US"/>
        </a:p>
      </dgm:t>
    </dgm:pt>
    <dgm:pt modelId="{DE0B7A3F-37F9-45CB-86C6-AD57F520A2C5}" type="pres">
      <dgm:prSet presAssocID="{43C559FE-11D7-474B-A611-15BF98818A89}" presName="Name0" presStyleCnt="0">
        <dgm:presLayoutVars>
          <dgm:dir/>
          <dgm:animLvl val="lvl"/>
          <dgm:resizeHandles/>
        </dgm:presLayoutVars>
      </dgm:prSet>
      <dgm:spPr/>
    </dgm:pt>
    <dgm:pt modelId="{4EC94184-FDC8-4E75-AFE9-804B3DB8F92E}" type="pres">
      <dgm:prSet presAssocID="{FEE8669D-B334-4FBE-A24F-468EEE831C7B}" presName="linNode" presStyleCnt="0"/>
      <dgm:spPr/>
    </dgm:pt>
    <dgm:pt modelId="{83109671-200C-4E67-BD6D-94DAEEF59A5D}" type="pres">
      <dgm:prSet presAssocID="{FEE8669D-B334-4FBE-A24F-468EEE831C7B}" presName="parentShp" presStyleLbl="node1" presStyleIdx="0" presStyleCnt="5" custScaleX="63697" custLinFactNeighborX="-1618" custLinFactNeighborY="-2127">
        <dgm:presLayoutVars>
          <dgm:bulletEnabled val="1"/>
        </dgm:presLayoutVars>
      </dgm:prSet>
      <dgm:spPr/>
    </dgm:pt>
    <dgm:pt modelId="{927AA63F-C0B5-4184-A109-DF02DBBF0BFC}" type="pres">
      <dgm:prSet presAssocID="{FEE8669D-B334-4FBE-A24F-468EEE831C7B}" presName="childShp" presStyleLbl="bgAccFollowNode1" presStyleIdx="0" presStyleCnt="5" custScaleX="119166">
        <dgm:presLayoutVars>
          <dgm:bulletEnabled val="1"/>
        </dgm:presLayoutVars>
      </dgm:prSet>
      <dgm:spPr/>
    </dgm:pt>
    <dgm:pt modelId="{E8749E66-C09F-484C-AC3D-DE0092C9DAAE}" type="pres">
      <dgm:prSet presAssocID="{0A7058B8-255C-4BEE-890B-8E9101C46C31}" presName="spacing" presStyleCnt="0"/>
      <dgm:spPr/>
    </dgm:pt>
    <dgm:pt modelId="{456792ED-E45F-4A08-81B1-887E82087397}" type="pres">
      <dgm:prSet presAssocID="{44C5E5C9-6CFD-47A4-9AD2-758F49D17CEC}" presName="linNode" presStyleCnt="0"/>
      <dgm:spPr/>
    </dgm:pt>
    <dgm:pt modelId="{AA579313-1856-42AF-8253-A7D5F763E49B}" type="pres">
      <dgm:prSet presAssocID="{44C5E5C9-6CFD-47A4-9AD2-758F49D17CEC}" presName="parentShp" presStyleLbl="node1" presStyleIdx="1" presStyleCnt="5" custScaleX="63613">
        <dgm:presLayoutVars>
          <dgm:bulletEnabled val="1"/>
        </dgm:presLayoutVars>
      </dgm:prSet>
      <dgm:spPr/>
    </dgm:pt>
    <dgm:pt modelId="{00964687-3E0A-4E95-B86B-AA3349428246}" type="pres">
      <dgm:prSet presAssocID="{44C5E5C9-6CFD-47A4-9AD2-758F49D17CEC}" presName="childShp" presStyleLbl="bgAccFollowNode1" presStyleIdx="1" presStyleCnt="5" custScaleX="124012">
        <dgm:presLayoutVars>
          <dgm:bulletEnabled val="1"/>
        </dgm:presLayoutVars>
      </dgm:prSet>
      <dgm:spPr/>
    </dgm:pt>
    <dgm:pt modelId="{639771DA-1656-4EA0-83F7-33773A053330}" type="pres">
      <dgm:prSet presAssocID="{90B22BD4-5CB1-4A42-976D-8BD08C961F17}" presName="spacing" presStyleCnt="0"/>
      <dgm:spPr/>
    </dgm:pt>
    <dgm:pt modelId="{CD281B93-3710-48CA-BEFD-3542D22431E5}" type="pres">
      <dgm:prSet presAssocID="{11C7DCDE-A4C5-41BB-A247-138693D373FC}" presName="linNode" presStyleCnt="0"/>
      <dgm:spPr/>
    </dgm:pt>
    <dgm:pt modelId="{AF15C0AE-D44C-4862-86C4-2895C4AF492B}" type="pres">
      <dgm:prSet presAssocID="{11C7DCDE-A4C5-41BB-A247-138693D373FC}" presName="parentShp" presStyleLbl="node1" presStyleIdx="2" presStyleCnt="5" custScaleX="68302">
        <dgm:presLayoutVars>
          <dgm:bulletEnabled val="1"/>
        </dgm:presLayoutVars>
      </dgm:prSet>
      <dgm:spPr/>
    </dgm:pt>
    <dgm:pt modelId="{F8981B89-4878-4B82-849C-58DEC9AE23BB}" type="pres">
      <dgm:prSet presAssocID="{11C7DCDE-A4C5-41BB-A247-138693D373FC}" presName="childShp" presStyleLbl="bgAccFollowNode1" presStyleIdx="2" presStyleCnt="5" custScaleX="132288">
        <dgm:presLayoutVars>
          <dgm:bulletEnabled val="1"/>
        </dgm:presLayoutVars>
      </dgm:prSet>
      <dgm:spPr/>
    </dgm:pt>
    <dgm:pt modelId="{66C2CC82-2402-4C28-A539-48ADE633AE83}" type="pres">
      <dgm:prSet presAssocID="{6E7466BC-D365-4E48-9469-655361D8437C}" presName="spacing" presStyleCnt="0"/>
      <dgm:spPr/>
    </dgm:pt>
    <dgm:pt modelId="{C277AD8B-57CC-479B-A5DD-F7A628C474DF}" type="pres">
      <dgm:prSet presAssocID="{0AF23884-D85C-4069-BD61-A5B36A3F9C33}" presName="linNode" presStyleCnt="0"/>
      <dgm:spPr/>
    </dgm:pt>
    <dgm:pt modelId="{22AE17B4-12AC-45C8-9666-5C75B8C9E78A}" type="pres">
      <dgm:prSet presAssocID="{0AF23884-D85C-4069-BD61-A5B36A3F9C33}" presName="parentShp" presStyleLbl="node1" presStyleIdx="3" presStyleCnt="5" custScaleX="68173">
        <dgm:presLayoutVars>
          <dgm:bulletEnabled val="1"/>
        </dgm:presLayoutVars>
      </dgm:prSet>
      <dgm:spPr/>
    </dgm:pt>
    <dgm:pt modelId="{0AFE55A0-7DA4-42DE-85A1-777DDB7E903A}" type="pres">
      <dgm:prSet presAssocID="{0AF23884-D85C-4069-BD61-A5B36A3F9C33}" presName="childShp" presStyleLbl="bgAccFollowNode1" presStyleIdx="3" presStyleCnt="5" custScaleX="132374" custLinFactNeighborY="3080">
        <dgm:presLayoutVars>
          <dgm:bulletEnabled val="1"/>
        </dgm:presLayoutVars>
      </dgm:prSet>
      <dgm:spPr/>
    </dgm:pt>
    <dgm:pt modelId="{9EDB7648-9888-4A2A-A2AB-6D80AFDC85FA}" type="pres">
      <dgm:prSet presAssocID="{0943B4A0-A08C-4BC8-B046-6B033181E5B6}" presName="spacing" presStyleCnt="0"/>
      <dgm:spPr/>
    </dgm:pt>
    <dgm:pt modelId="{04795798-6DF0-4A4A-8883-CAFA7803FE62}" type="pres">
      <dgm:prSet presAssocID="{0DA6CB18-BBB3-4619-B703-3FBEFA65F6FB}" presName="linNode" presStyleCnt="0"/>
      <dgm:spPr/>
    </dgm:pt>
    <dgm:pt modelId="{CD031F7A-3355-4F55-9CEB-BCB785A03AA1}" type="pres">
      <dgm:prSet presAssocID="{0DA6CB18-BBB3-4619-B703-3FBEFA65F6FB}" presName="parentShp" presStyleLbl="node1" presStyleIdx="4" presStyleCnt="5" custScaleX="83085">
        <dgm:presLayoutVars>
          <dgm:bulletEnabled val="1"/>
        </dgm:presLayoutVars>
      </dgm:prSet>
      <dgm:spPr/>
    </dgm:pt>
    <dgm:pt modelId="{8DF282AF-E053-4AD2-BD32-AD9CD1AE0055}" type="pres">
      <dgm:prSet presAssocID="{0DA6CB18-BBB3-4619-B703-3FBEFA65F6FB}" presName="childShp" presStyleLbl="bgAccFollowNode1" presStyleIdx="4" presStyleCnt="5" custScaleX="158468" custLinFactNeighborX="8" custLinFactNeighborY="-61">
        <dgm:presLayoutVars>
          <dgm:bulletEnabled val="1"/>
        </dgm:presLayoutVars>
      </dgm:prSet>
      <dgm:spPr/>
    </dgm:pt>
  </dgm:ptLst>
  <dgm:cxnLst>
    <dgm:cxn modelId="{3377E905-7548-488E-B6A4-7B0CD54B3ACE}" srcId="{FEE8669D-B334-4FBE-A24F-468EEE831C7B}" destId="{9005A6A9-443C-4319-9182-514CD00076BD}" srcOrd="0" destOrd="0" parTransId="{CF479C74-E4FE-4062-B9B8-2A3E5A9DFC41}" sibTransId="{BFFB3795-D8BD-4FC7-93FA-2CC15E483141}"/>
    <dgm:cxn modelId="{3469B71D-E9D2-47F4-B37A-D939E9E09A1D}" type="presOf" srcId="{8AEF0D4A-FEFA-4722-9CD7-23675E1455A4}" destId="{8DF282AF-E053-4AD2-BD32-AD9CD1AE0055}" srcOrd="0" destOrd="0" presId="urn:microsoft.com/office/officeart/2005/8/layout/vList6"/>
    <dgm:cxn modelId="{A28EB03F-5E5C-4F58-A752-0BE49003AA83}" srcId="{43C559FE-11D7-474B-A611-15BF98818A89}" destId="{11C7DCDE-A4C5-41BB-A247-138693D373FC}" srcOrd="2" destOrd="0" parTransId="{3E4A6188-34A0-4C55-94DE-9BC3E52D5996}" sibTransId="{6E7466BC-D365-4E48-9469-655361D8437C}"/>
    <dgm:cxn modelId="{3420B940-CEBB-4317-939A-DE788A1697C1}" srcId="{0AF23884-D85C-4069-BD61-A5B36A3F9C33}" destId="{93939CEF-4ED7-458D-A90F-AC117481D010}" srcOrd="0" destOrd="0" parTransId="{F54C30D0-6F74-4A9E-8D34-87A4E3C02034}" sibTransId="{65EEF7CE-AAB5-476F-BA88-93EE654EF36F}"/>
    <dgm:cxn modelId="{3DF8855D-BAFE-4A3E-B93A-79FBD6147E4B}" srcId="{43C559FE-11D7-474B-A611-15BF98818A89}" destId="{0AF23884-D85C-4069-BD61-A5B36A3F9C33}" srcOrd="3" destOrd="0" parTransId="{696FBC05-79B9-420B-AE47-3D88362ADBD1}" sibTransId="{0943B4A0-A08C-4BC8-B046-6B033181E5B6}"/>
    <dgm:cxn modelId="{93F1B642-2A10-4C4F-AB3B-204482BCBA3A}" type="presOf" srcId="{11C7DCDE-A4C5-41BB-A247-138693D373FC}" destId="{AF15C0AE-D44C-4862-86C4-2895C4AF492B}" srcOrd="0" destOrd="0" presId="urn:microsoft.com/office/officeart/2005/8/layout/vList6"/>
    <dgm:cxn modelId="{39DA2B63-DEFF-4A83-8676-89B881F79E51}" type="presOf" srcId="{43C559FE-11D7-474B-A611-15BF98818A89}" destId="{DE0B7A3F-37F9-45CB-86C6-AD57F520A2C5}" srcOrd="0" destOrd="0" presId="urn:microsoft.com/office/officeart/2005/8/layout/vList6"/>
    <dgm:cxn modelId="{23259E63-4B9C-4D07-A0FC-DD8E8ED75DC1}" srcId="{43C559FE-11D7-474B-A611-15BF98818A89}" destId="{44C5E5C9-6CFD-47A4-9AD2-758F49D17CEC}" srcOrd="1" destOrd="0" parTransId="{F6BEC63C-8259-4093-AFCC-A040C7660BFD}" sibTransId="{90B22BD4-5CB1-4A42-976D-8BD08C961F17}"/>
    <dgm:cxn modelId="{448A7C51-2D68-4598-982C-2B01782F58B2}" type="presOf" srcId="{93939CEF-4ED7-458D-A90F-AC117481D010}" destId="{0AFE55A0-7DA4-42DE-85A1-777DDB7E903A}" srcOrd="0" destOrd="0" presId="urn:microsoft.com/office/officeart/2005/8/layout/vList6"/>
    <dgm:cxn modelId="{1140CB51-485E-4346-8001-2D3161A0C614}" type="presOf" srcId="{3A40EE7C-D1F2-4863-9C52-DC6C95D44F65}" destId="{00964687-3E0A-4E95-B86B-AA3349428246}" srcOrd="0" destOrd="0" presId="urn:microsoft.com/office/officeart/2005/8/layout/vList6"/>
    <dgm:cxn modelId="{06E82A59-4CE6-47C5-9188-5AB871D705D1}" type="presOf" srcId="{FEE8669D-B334-4FBE-A24F-468EEE831C7B}" destId="{83109671-200C-4E67-BD6D-94DAEEF59A5D}" srcOrd="0" destOrd="0" presId="urn:microsoft.com/office/officeart/2005/8/layout/vList6"/>
    <dgm:cxn modelId="{CF87AD9E-4AA6-43BC-96F2-E32EA7654559}" type="presOf" srcId="{AEC3993D-E2C2-4AB3-B458-1E6794F2A7D8}" destId="{F8981B89-4878-4B82-849C-58DEC9AE23BB}" srcOrd="0" destOrd="0" presId="urn:microsoft.com/office/officeart/2005/8/layout/vList6"/>
    <dgm:cxn modelId="{24D49BA5-EB74-404E-8C37-DA37409BB387}" srcId="{43C559FE-11D7-474B-A611-15BF98818A89}" destId="{0DA6CB18-BBB3-4619-B703-3FBEFA65F6FB}" srcOrd="4" destOrd="0" parTransId="{AD1FBE80-D6FF-49DA-A804-6CACF4259452}" sibTransId="{6E7BEC1C-D102-4A2B-AC4D-718ED51DE5EB}"/>
    <dgm:cxn modelId="{704B47AA-C009-4157-8E64-AF769749FD9D}" type="presOf" srcId="{9005A6A9-443C-4319-9182-514CD00076BD}" destId="{927AA63F-C0B5-4184-A109-DF02DBBF0BFC}" srcOrd="0" destOrd="0" presId="urn:microsoft.com/office/officeart/2005/8/layout/vList6"/>
    <dgm:cxn modelId="{7B39C9AA-D4CB-48E0-8151-37C4BF676CE5}" srcId="{43C559FE-11D7-474B-A611-15BF98818A89}" destId="{FEE8669D-B334-4FBE-A24F-468EEE831C7B}" srcOrd="0" destOrd="0" parTransId="{561BEB6E-3A0E-4E13-9DA4-64C855564646}" sibTransId="{0A7058B8-255C-4BEE-890B-8E9101C46C31}"/>
    <dgm:cxn modelId="{D7769CB8-D7CD-4CAB-87E1-07575B9AABBB}" type="presOf" srcId="{44C5E5C9-6CFD-47A4-9AD2-758F49D17CEC}" destId="{AA579313-1856-42AF-8253-A7D5F763E49B}" srcOrd="0" destOrd="0" presId="urn:microsoft.com/office/officeart/2005/8/layout/vList6"/>
    <dgm:cxn modelId="{0AF505C1-8709-4DE9-877F-14805D781A34}" type="presOf" srcId="{0AF23884-D85C-4069-BD61-A5B36A3F9C33}" destId="{22AE17B4-12AC-45C8-9666-5C75B8C9E78A}" srcOrd="0" destOrd="0" presId="urn:microsoft.com/office/officeart/2005/8/layout/vList6"/>
    <dgm:cxn modelId="{139A16CF-FA77-4189-96BB-8D88DA688ABB}" srcId="{44C5E5C9-6CFD-47A4-9AD2-758F49D17CEC}" destId="{3A40EE7C-D1F2-4863-9C52-DC6C95D44F65}" srcOrd="0" destOrd="0" parTransId="{153502DF-EC94-4732-B81A-D5168E69D0A9}" sibTransId="{E698A1C7-A460-4BD3-B506-679396D526EE}"/>
    <dgm:cxn modelId="{C8EA01EB-13BB-438B-A539-2BDEFEB477D2}" type="presOf" srcId="{0DA6CB18-BBB3-4619-B703-3FBEFA65F6FB}" destId="{CD031F7A-3355-4F55-9CEB-BCB785A03AA1}" srcOrd="0" destOrd="0" presId="urn:microsoft.com/office/officeart/2005/8/layout/vList6"/>
    <dgm:cxn modelId="{23F0C8EC-8D81-4C2B-8017-5D6006421EBA}" srcId="{11C7DCDE-A4C5-41BB-A247-138693D373FC}" destId="{AEC3993D-E2C2-4AB3-B458-1E6794F2A7D8}" srcOrd="0" destOrd="0" parTransId="{4F932F3A-2819-4C0E-8604-66860B66D76D}" sibTransId="{147CDB14-C9F1-494E-AE82-7DD5C10557B0}"/>
    <dgm:cxn modelId="{365451EE-2FA0-4CA6-B7C7-96B474CBA6ED}" srcId="{0DA6CB18-BBB3-4619-B703-3FBEFA65F6FB}" destId="{8AEF0D4A-FEFA-4722-9CD7-23675E1455A4}" srcOrd="0" destOrd="0" parTransId="{3F8D1CB0-B656-4DA9-9073-2169026BAEAD}" sibTransId="{92F2BA17-27E3-4488-959E-EAE3E142082A}"/>
    <dgm:cxn modelId="{46668995-1251-4B74-A4FF-A22A8A442CBF}" type="presParOf" srcId="{DE0B7A3F-37F9-45CB-86C6-AD57F520A2C5}" destId="{4EC94184-FDC8-4E75-AFE9-804B3DB8F92E}" srcOrd="0" destOrd="0" presId="urn:microsoft.com/office/officeart/2005/8/layout/vList6"/>
    <dgm:cxn modelId="{5DC8D67E-4BE4-4CAE-927D-033A475D3805}" type="presParOf" srcId="{4EC94184-FDC8-4E75-AFE9-804B3DB8F92E}" destId="{83109671-200C-4E67-BD6D-94DAEEF59A5D}" srcOrd="0" destOrd="0" presId="urn:microsoft.com/office/officeart/2005/8/layout/vList6"/>
    <dgm:cxn modelId="{4A7588ED-A7BA-452D-96BF-2FAB356E469C}" type="presParOf" srcId="{4EC94184-FDC8-4E75-AFE9-804B3DB8F92E}" destId="{927AA63F-C0B5-4184-A109-DF02DBBF0BFC}" srcOrd="1" destOrd="0" presId="urn:microsoft.com/office/officeart/2005/8/layout/vList6"/>
    <dgm:cxn modelId="{BE494CDD-0F37-436C-8A68-564578D53D61}" type="presParOf" srcId="{DE0B7A3F-37F9-45CB-86C6-AD57F520A2C5}" destId="{E8749E66-C09F-484C-AC3D-DE0092C9DAAE}" srcOrd="1" destOrd="0" presId="urn:microsoft.com/office/officeart/2005/8/layout/vList6"/>
    <dgm:cxn modelId="{B836292F-C7B0-439C-9438-E4BC825E1935}" type="presParOf" srcId="{DE0B7A3F-37F9-45CB-86C6-AD57F520A2C5}" destId="{456792ED-E45F-4A08-81B1-887E82087397}" srcOrd="2" destOrd="0" presId="urn:microsoft.com/office/officeart/2005/8/layout/vList6"/>
    <dgm:cxn modelId="{B2901A4F-0897-4CE4-8D6B-3A226C287ECC}" type="presParOf" srcId="{456792ED-E45F-4A08-81B1-887E82087397}" destId="{AA579313-1856-42AF-8253-A7D5F763E49B}" srcOrd="0" destOrd="0" presId="urn:microsoft.com/office/officeart/2005/8/layout/vList6"/>
    <dgm:cxn modelId="{7755A9C0-4AF8-4576-9400-8CAC39425542}" type="presParOf" srcId="{456792ED-E45F-4A08-81B1-887E82087397}" destId="{00964687-3E0A-4E95-B86B-AA3349428246}" srcOrd="1" destOrd="0" presId="urn:microsoft.com/office/officeart/2005/8/layout/vList6"/>
    <dgm:cxn modelId="{D21BE629-2790-4180-9391-3E8B2C02D52E}" type="presParOf" srcId="{DE0B7A3F-37F9-45CB-86C6-AD57F520A2C5}" destId="{639771DA-1656-4EA0-83F7-33773A053330}" srcOrd="3" destOrd="0" presId="urn:microsoft.com/office/officeart/2005/8/layout/vList6"/>
    <dgm:cxn modelId="{73A1DDCB-4DA6-48B3-9156-D7C4D3CFF8CB}" type="presParOf" srcId="{DE0B7A3F-37F9-45CB-86C6-AD57F520A2C5}" destId="{CD281B93-3710-48CA-BEFD-3542D22431E5}" srcOrd="4" destOrd="0" presId="urn:microsoft.com/office/officeart/2005/8/layout/vList6"/>
    <dgm:cxn modelId="{9888F8F9-AC50-4601-B2F1-E6402E9ABFC4}" type="presParOf" srcId="{CD281B93-3710-48CA-BEFD-3542D22431E5}" destId="{AF15C0AE-D44C-4862-86C4-2895C4AF492B}" srcOrd="0" destOrd="0" presId="urn:microsoft.com/office/officeart/2005/8/layout/vList6"/>
    <dgm:cxn modelId="{0504D30B-F298-44CA-BB79-14CAE47C015B}" type="presParOf" srcId="{CD281B93-3710-48CA-BEFD-3542D22431E5}" destId="{F8981B89-4878-4B82-849C-58DEC9AE23BB}" srcOrd="1" destOrd="0" presId="urn:microsoft.com/office/officeart/2005/8/layout/vList6"/>
    <dgm:cxn modelId="{2CBC6021-7B0A-49AA-B11D-A30F9494E398}" type="presParOf" srcId="{DE0B7A3F-37F9-45CB-86C6-AD57F520A2C5}" destId="{66C2CC82-2402-4C28-A539-48ADE633AE83}" srcOrd="5" destOrd="0" presId="urn:microsoft.com/office/officeart/2005/8/layout/vList6"/>
    <dgm:cxn modelId="{84495CF5-774E-4645-B447-22BBC6EC85C5}" type="presParOf" srcId="{DE0B7A3F-37F9-45CB-86C6-AD57F520A2C5}" destId="{C277AD8B-57CC-479B-A5DD-F7A628C474DF}" srcOrd="6" destOrd="0" presId="urn:microsoft.com/office/officeart/2005/8/layout/vList6"/>
    <dgm:cxn modelId="{CECF504A-A0C6-44B7-929B-2FC86A67C322}" type="presParOf" srcId="{C277AD8B-57CC-479B-A5DD-F7A628C474DF}" destId="{22AE17B4-12AC-45C8-9666-5C75B8C9E78A}" srcOrd="0" destOrd="0" presId="urn:microsoft.com/office/officeart/2005/8/layout/vList6"/>
    <dgm:cxn modelId="{9CCD0A1B-9DD0-4B45-9498-4C8DEE60DAA4}" type="presParOf" srcId="{C277AD8B-57CC-479B-A5DD-F7A628C474DF}" destId="{0AFE55A0-7DA4-42DE-85A1-777DDB7E903A}" srcOrd="1" destOrd="0" presId="urn:microsoft.com/office/officeart/2005/8/layout/vList6"/>
    <dgm:cxn modelId="{184767A7-4744-489A-849F-71618A758076}" type="presParOf" srcId="{DE0B7A3F-37F9-45CB-86C6-AD57F520A2C5}" destId="{9EDB7648-9888-4A2A-A2AB-6D80AFDC85FA}" srcOrd="7" destOrd="0" presId="urn:microsoft.com/office/officeart/2005/8/layout/vList6"/>
    <dgm:cxn modelId="{C0B18C3A-D4D2-4E94-9996-3BE3E080D52D}" type="presParOf" srcId="{DE0B7A3F-37F9-45CB-86C6-AD57F520A2C5}" destId="{04795798-6DF0-4A4A-8883-CAFA7803FE62}" srcOrd="8" destOrd="0" presId="urn:microsoft.com/office/officeart/2005/8/layout/vList6"/>
    <dgm:cxn modelId="{CD4BAF69-6F7A-4DEC-9ECD-86915E807DDB}" type="presParOf" srcId="{04795798-6DF0-4A4A-8883-CAFA7803FE62}" destId="{CD031F7A-3355-4F55-9CEB-BCB785A03AA1}" srcOrd="0" destOrd="0" presId="urn:microsoft.com/office/officeart/2005/8/layout/vList6"/>
    <dgm:cxn modelId="{4C360AD1-7084-4FA8-AF49-BEFEBA4267AF}" type="presParOf" srcId="{04795798-6DF0-4A4A-8883-CAFA7803FE62}" destId="{8DF282AF-E053-4AD2-BD32-AD9CD1AE0055}" srcOrd="1" destOrd="0" presId="urn:microsoft.com/office/officeart/2005/8/layout/vList6"/>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28F877-354F-4A5A-9E59-E79A34CD4DB4}" type="doc">
      <dgm:prSet loTypeId="urn:microsoft.com/office/officeart/2005/8/layout/orgChart1" loCatId="hierarchy" qsTypeId="urn:microsoft.com/office/officeart/2005/8/quickstyle/simple5" qsCatId="simple" csTypeId="urn:microsoft.com/office/officeart/2005/8/colors/colorful4" csCatId="colorful" phldr="1"/>
      <dgm:spPr/>
      <dgm:t>
        <a:bodyPr/>
        <a:lstStyle/>
        <a:p>
          <a:endParaRPr lang="en-IN"/>
        </a:p>
      </dgm:t>
    </dgm:pt>
    <dgm:pt modelId="{727DBB43-BA80-4AC4-9E53-11E907B6417C}">
      <dgm:prSet phldrT="[Text]" custT="1"/>
      <dgm:spPr>
        <a:solidFill>
          <a:schemeClr val="accent5">
            <a:lumMod val="50000"/>
          </a:schemeClr>
        </a:solidFill>
        <a:scene3d>
          <a:camera prst="orthographicFront">
            <a:rot lat="0" lon="0" rev="0"/>
          </a:camera>
          <a:lightRig rig="contrasting" dir="t">
            <a:rot lat="0" lon="0" rev="7800000"/>
          </a:lightRig>
        </a:scene3d>
        <a:sp3d>
          <a:bevelT w="139700" h="139700"/>
        </a:sp3d>
      </dgm:spPr>
      <dgm:t>
        <a:bodyPr/>
        <a:lstStyle/>
        <a:p>
          <a:pPr>
            <a:lnSpc>
              <a:spcPct val="140000"/>
            </a:lnSpc>
            <a:spcBef>
              <a:spcPts val="400"/>
            </a:spcBef>
            <a:spcAft>
              <a:spcPts val="400"/>
            </a:spcAft>
          </a:pPr>
          <a:r>
            <a:rPr lang="en-IN" sz="1000" b="1" dirty="0">
              <a:latin typeface="Verdana" panose="020B0604030504040204" pitchFamily="34" charset="0"/>
              <a:ea typeface="Verdana" panose="020B0604030504040204" pitchFamily="34" charset="0"/>
              <a:cs typeface="Verdana" panose="020B0604030504040204" pitchFamily="34" charset="0"/>
            </a:rPr>
            <a:t>CO2 Capture Technologies</a:t>
          </a:r>
        </a:p>
      </dgm:t>
    </dgm:pt>
    <dgm:pt modelId="{8EE05B81-1737-48A4-BFF9-FE63128E9259}" type="parTrans" cxnId="{92398F77-1E5C-4E66-9890-A7F9F3059F03}">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6E4573B2-760B-4148-9B9E-53B0B0934A74}" type="sibTrans" cxnId="{92398F77-1E5C-4E66-9890-A7F9F3059F03}">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7A72CC2E-3B55-4944-B628-E8D0EEB8E9E2}">
      <dgm:prSet phldrT="[Text]" custT="1"/>
      <dgm:spPr>
        <a:solidFill>
          <a:schemeClr val="bg1">
            <a:lumMod val="95000"/>
          </a:schemeClr>
        </a:solidFill>
        <a:scene3d>
          <a:camera prst="orthographicFront">
            <a:rot lat="0" lon="0" rev="0"/>
          </a:camera>
          <a:lightRig rig="contrasting" dir="t">
            <a:rot lat="0" lon="0" rev="7800000"/>
          </a:lightRig>
        </a:scene3d>
        <a:sp3d>
          <a:bevelT w="139700" h="139700"/>
        </a:sp3d>
      </dgm:spPr>
      <dgm:t>
        <a:bodyPr/>
        <a:lstStyle/>
        <a:p>
          <a:r>
            <a:rPr lang="en-IN" sz="1000" b="1">
              <a:solidFill>
                <a:schemeClr val="tx1"/>
              </a:solidFill>
              <a:latin typeface="Verdana" panose="020B0604030504040204" pitchFamily="34" charset="0"/>
              <a:ea typeface="Verdana" panose="020B0604030504040204" pitchFamily="34" charset="0"/>
              <a:cs typeface="Verdana" panose="020B0604030504040204" pitchFamily="34" charset="0"/>
            </a:rPr>
            <a:t>Post-combustion</a:t>
          </a:r>
          <a:endPar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dgm:t>
    </dgm:pt>
    <dgm:pt modelId="{8A60E437-7F5E-44F0-AE22-8CA8977B49FD}" type="parTrans" cxnId="{E9FB4E6A-083C-4496-AFCF-E670B2E53C83}">
      <dgm:prSet/>
      <dgm:spPr>
        <a:ln>
          <a:solidFill>
            <a:schemeClr val="accent5">
              <a:lumMod val="50000"/>
            </a:schemeClr>
          </a:solidFill>
        </a:ln>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14EF2474-5BF6-4C1E-84AC-1BE2F688C7DF}" type="sibTrans" cxnId="{E9FB4E6A-083C-4496-AFCF-E670B2E53C83}">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3C95651B-9CA7-457B-9281-12CB4CC9209C}">
      <dgm:prSet phldrT="[Text]" custT="1"/>
      <dgm:spPr>
        <a:solidFill>
          <a:schemeClr val="bg1">
            <a:lumMod val="95000"/>
          </a:schemeClr>
        </a:solidFill>
        <a:scene3d>
          <a:camera prst="orthographicFront">
            <a:rot lat="0" lon="0" rev="0"/>
          </a:camera>
          <a:lightRig rig="contrasting" dir="t">
            <a:rot lat="0" lon="0" rev="7800000"/>
          </a:lightRig>
        </a:scene3d>
        <a:sp3d>
          <a:bevelT w="139700" h="139700"/>
        </a:sp3d>
      </dgm:spPr>
      <dgm:t>
        <a:bodyPr/>
        <a:lstStyle/>
        <a:p>
          <a:r>
            <a:rPr lang="en-IN" sz="1000" b="1">
              <a:solidFill>
                <a:schemeClr val="tx1"/>
              </a:solidFill>
              <a:latin typeface="Verdana" panose="020B0604030504040204" pitchFamily="34" charset="0"/>
              <a:ea typeface="Verdana" panose="020B0604030504040204" pitchFamily="34" charset="0"/>
              <a:cs typeface="Verdana" panose="020B0604030504040204" pitchFamily="34" charset="0"/>
            </a:rPr>
            <a:t>Pre-combustion</a:t>
          </a:r>
          <a:endPar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dgm:t>
    </dgm:pt>
    <dgm:pt modelId="{EF8FCCE2-5BC8-4124-97DD-BC5F3A9C60E4}" type="parTrans" cxnId="{21DE018B-E84A-4040-9959-75DD6E789AB7}">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0011381F-D746-4A25-8AD9-47823FBCBEDB}" type="sibTrans" cxnId="{21DE018B-E84A-4040-9959-75DD6E789AB7}">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DC203EBF-0C77-4A5F-9AA7-80DDE9D8B56B}">
      <dgm:prSet phldrT="[Text]" custT="1"/>
      <dgm:spPr>
        <a:solidFill>
          <a:schemeClr val="bg1">
            <a:lumMod val="95000"/>
          </a:schemeClr>
        </a:solidFill>
        <a:scene3d>
          <a:camera prst="orthographicFront">
            <a:rot lat="0" lon="0" rev="0"/>
          </a:camera>
          <a:lightRig rig="contrasting" dir="t">
            <a:rot lat="0" lon="0" rev="7800000"/>
          </a:lightRig>
        </a:scene3d>
        <a:sp3d>
          <a:bevelT w="139700" h="139700"/>
        </a:sp3d>
      </dgm:spPr>
      <dgm:t>
        <a:bodyPr/>
        <a:lstStyle/>
        <a:p>
          <a:r>
            <a:rPr lang="en-IN" sz="1000" b="1">
              <a:solidFill>
                <a:schemeClr val="tx1"/>
              </a:solidFill>
              <a:latin typeface="Verdana" panose="020B0604030504040204" pitchFamily="34" charset="0"/>
              <a:ea typeface="Verdana" panose="020B0604030504040204" pitchFamily="34" charset="0"/>
              <a:cs typeface="Verdana" panose="020B0604030504040204" pitchFamily="34" charset="0"/>
            </a:rPr>
            <a:t>Oxy-fuel-combustion</a:t>
          </a:r>
          <a:endPar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dgm:t>
    </dgm:pt>
    <dgm:pt modelId="{DEF116B5-D03A-4E1F-8710-927D7D8CC877}" type="parTrans" cxnId="{5055ECD0-4423-4F33-A70B-E36F85EA4147}">
      <dgm:prSet/>
      <dgm:spPr>
        <a:ln>
          <a:solidFill>
            <a:schemeClr val="accent5">
              <a:lumMod val="50000"/>
            </a:schemeClr>
          </a:solidFill>
        </a:ln>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974B193B-ED9D-441F-A9C2-FF6F11840B84}" type="sibTrans" cxnId="{5055ECD0-4423-4F33-A70B-E36F85EA4147}">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40223D03-8924-4A0B-A0FA-6FC2EDE0F3FB}" type="pres">
      <dgm:prSet presAssocID="{0A28F877-354F-4A5A-9E59-E79A34CD4DB4}" presName="hierChild1" presStyleCnt="0">
        <dgm:presLayoutVars>
          <dgm:orgChart val="1"/>
          <dgm:chPref val="1"/>
          <dgm:dir/>
          <dgm:animOne val="branch"/>
          <dgm:animLvl val="lvl"/>
          <dgm:resizeHandles/>
        </dgm:presLayoutVars>
      </dgm:prSet>
      <dgm:spPr/>
    </dgm:pt>
    <dgm:pt modelId="{2BEC1C46-DD05-4AB3-866D-A0F932876570}" type="pres">
      <dgm:prSet presAssocID="{727DBB43-BA80-4AC4-9E53-11E907B6417C}" presName="hierRoot1" presStyleCnt="0">
        <dgm:presLayoutVars>
          <dgm:hierBranch val="init"/>
        </dgm:presLayoutVars>
      </dgm:prSet>
      <dgm:spPr/>
    </dgm:pt>
    <dgm:pt modelId="{A972BA0C-D20B-4FB5-9569-C49D309908A0}" type="pres">
      <dgm:prSet presAssocID="{727DBB43-BA80-4AC4-9E53-11E907B6417C}" presName="rootComposite1" presStyleCnt="0"/>
      <dgm:spPr/>
    </dgm:pt>
    <dgm:pt modelId="{30B51AA7-B3E5-49BF-B1AD-D9FB9BDAC9B5}" type="pres">
      <dgm:prSet presAssocID="{727DBB43-BA80-4AC4-9E53-11E907B6417C}" presName="rootText1" presStyleLbl="node0" presStyleIdx="0" presStyleCnt="1">
        <dgm:presLayoutVars>
          <dgm:chPref val="3"/>
        </dgm:presLayoutVars>
      </dgm:prSet>
      <dgm:spPr/>
    </dgm:pt>
    <dgm:pt modelId="{52F5DAFF-B4BE-4A0F-B077-51CA0DBF12F5}" type="pres">
      <dgm:prSet presAssocID="{727DBB43-BA80-4AC4-9E53-11E907B6417C}" presName="rootConnector1" presStyleLbl="node1" presStyleIdx="0" presStyleCnt="0"/>
      <dgm:spPr/>
    </dgm:pt>
    <dgm:pt modelId="{20A54175-68F6-430D-870F-805CDF17F9EF}" type="pres">
      <dgm:prSet presAssocID="{727DBB43-BA80-4AC4-9E53-11E907B6417C}" presName="hierChild2" presStyleCnt="0"/>
      <dgm:spPr/>
    </dgm:pt>
    <dgm:pt modelId="{AD848A21-C988-4476-AB80-BA8A71BC86AB}" type="pres">
      <dgm:prSet presAssocID="{8A60E437-7F5E-44F0-AE22-8CA8977B49FD}" presName="Name37" presStyleLbl="parChTrans1D2" presStyleIdx="0" presStyleCnt="3"/>
      <dgm:spPr/>
    </dgm:pt>
    <dgm:pt modelId="{3F2BAD87-717F-4719-9DAE-3AF494E964B7}" type="pres">
      <dgm:prSet presAssocID="{7A72CC2E-3B55-4944-B628-E8D0EEB8E9E2}" presName="hierRoot2" presStyleCnt="0">
        <dgm:presLayoutVars>
          <dgm:hierBranch val="init"/>
        </dgm:presLayoutVars>
      </dgm:prSet>
      <dgm:spPr/>
    </dgm:pt>
    <dgm:pt modelId="{20E01465-8C9C-4278-9273-653611279C0F}" type="pres">
      <dgm:prSet presAssocID="{7A72CC2E-3B55-4944-B628-E8D0EEB8E9E2}" presName="rootComposite" presStyleCnt="0"/>
      <dgm:spPr/>
    </dgm:pt>
    <dgm:pt modelId="{018E3D03-1F9A-4E80-87C2-F1479B714D54}" type="pres">
      <dgm:prSet presAssocID="{7A72CC2E-3B55-4944-B628-E8D0EEB8E9E2}" presName="rootText" presStyleLbl="node2" presStyleIdx="0" presStyleCnt="3">
        <dgm:presLayoutVars>
          <dgm:chPref val="3"/>
        </dgm:presLayoutVars>
      </dgm:prSet>
      <dgm:spPr/>
    </dgm:pt>
    <dgm:pt modelId="{E2363E44-30F2-4995-A58D-258732618BCC}" type="pres">
      <dgm:prSet presAssocID="{7A72CC2E-3B55-4944-B628-E8D0EEB8E9E2}" presName="rootConnector" presStyleLbl="node2" presStyleIdx="0" presStyleCnt="3"/>
      <dgm:spPr/>
    </dgm:pt>
    <dgm:pt modelId="{C3230539-A85E-4F36-801F-CA153099F09A}" type="pres">
      <dgm:prSet presAssocID="{7A72CC2E-3B55-4944-B628-E8D0EEB8E9E2}" presName="hierChild4" presStyleCnt="0"/>
      <dgm:spPr/>
    </dgm:pt>
    <dgm:pt modelId="{F954FC18-E525-4C3A-BE99-80CCC2AB2AA9}" type="pres">
      <dgm:prSet presAssocID="{7A72CC2E-3B55-4944-B628-E8D0EEB8E9E2}" presName="hierChild5" presStyleCnt="0"/>
      <dgm:spPr/>
    </dgm:pt>
    <dgm:pt modelId="{3E240FF7-29F9-450F-8CFA-28A35CB653D2}" type="pres">
      <dgm:prSet presAssocID="{EF8FCCE2-5BC8-4124-97DD-BC5F3A9C60E4}" presName="Name37" presStyleLbl="parChTrans1D2" presStyleIdx="1" presStyleCnt="3"/>
      <dgm:spPr/>
    </dgm:pt>
    <dgm:pt modelId="{6404273F-1ACD-4742-AD00-99C5816FF1E3}" type="pres">
      <dgm:prSet presAssocID="{3C95651B-9CA7-457B-9281-12CB4CC9209C}" presName="hierRoot2" presStyleCnt="0">
        <dgm:presLayoutVars>
          <dgm:hierBranch val="init"/>
        </dgm:presLayoutVars>
      </dgm:prSet>
      <dgm:spPr/>
    </dgm:pt>
    <dgm:pt modelId="{A8B15C44-E576-4F59-9584-406D0265A3B4}" type="pres">
      <dgm:prSet presAssocID="{3C95651B-9CA7-457B-9281-12CB4CC9209C}" presName="rootComposite" presStyleCnt="0"/>
      <dgm:spPr/>
    </dgm:pt>
    <dgm:pt modelId="{4991E6F0-0EC6-45C3-B948-A1A235B37338}" type="pres">
      <dgm:prSet presAssocID="{3C95651B-9CA7-457B-9281-12CB4CC9209C}" presName="rootText" presStyleLbl="node2" presStyleIdx="1" presStyleCnt="3">
        <dgm:presLayoutVars>
          <dgm:chPref val="3"/>
        </dgm:presLayoutVars>
      </dgm:prSet>
      <dgm:spPr/>
    </dgm:pt>
    <dgm:pt modelId="{0BFF3251-4ABC-4836-9E18-DE9F3EA23302}" type="pres">
      <dgm:prSet presAssocID="{3C95651B-9CA7-457B-9281-12CB4CC9209C}" presName="rootConnector" presStyleLbl="node2" presStyleIdx="1" presStyleCnt="3"/>
      <dgm:spPr/>
    </dgm:pt>
    <dgm:pt modelId="{F5557FF2-65F9-41C4-96E8-3B60F3DC5562}" type="pres">
      <dgm:prSet presAssocID="{3C95651B-9CA7-457B-9281-12CB4CC9209C}" presName="hierChild4" presStyleCnt="0"/>
      <dgm:spPr/>
    </dgm:pt>
    <dgm:pt modelId="{0910296E-2916-4087-ACFA-4C0D030C7BCF}" type="pres">
      <dgm:prSet presAssocID="{3C95651B-9CA7-457B-9281-12CB4CC9209C}" presName="hierChild5" presStyleCnt="0"/>
      <dgm:spPr/>
    </dgm:pt>
    <dgm:pt modelId="{CB0BD876-01AC-4D94-B216-3A6D3C5C3CD8}" type="pres">
      <dgm:prSet presAssocID="{DEF116B5-D03A-4E1F-8710-927D7D8CC877}" presName="Name37" presStyleLbl="parChTrans1D2" presStyleIdx="2" presStyleCnt="3"/>
      <dgm:spPr/>
    </dgm:pt>
    <dgm:pt modelId="{AC5D7FEE-E143-46B7-B666-AC232E39DEE3}" type="pres">
      <dgm:prSet presAssocID="{DC203EBF-0C77-4A5F-9AA7-80DDE9D8B56B}" presName="hierRoot2" presStyleCnt="0">
        <dgm:presLayoutVars>
          <dgm:hierBranch val="init"/>
        </dgm:presLayoutVars>
      </dgm:prSet>
      <dgm:spPr/>
    </dgm:pt>
    <dgm:pt modelId="{2FB48ACB-E2BD-44C5-8586-97CB20E3E6AF}" type="pres">
      <dgm:prSet presAssocID="{DC203EBF-0C77-4A5F-9AA7-80DDE9D8B56B}" presName="rootComposite" presStyleCnt="0"/>
      <dgm:spPr/>
    </dgm:pt>
    <dgm:pt modelId="{980491A0-7841-4C50-8F2D-E22D7E969678}" type="pres">
      <dgm:prSet presAssocID="{DC203EBF-0C77-4A5F-9AA7-80DDE9D8B56B}" presName="rootText" presStyleLbl="node2" presStyleIdx="2" presStyleCnt="3">
        <dgm:presLayoutVars>
          <dgm:chPref val="3"/>
        </dgm:presLayoutVars>
      </dgm:prSet>
      <dgm:spPr/>
    </dgm:pt>
    <dgm:pt modelId="{3E043E94-FFAD-458C-B7AA-30F477137667}" type="pres">
      <dgm:prSet presAssocID="{DC203EBF-0C77-4A5F-9AA7-80DDE9D8B56B}" presName="rootConnector" presStyleLbl="node2" presStyleIdx="2" presStyleCnt="3"/>
      <dgm:spPr/>
    </dgm:pt>
    <dgm:pt modelId="{288FE3F7-DF65-4515-9BF7-8411F11E70CF}" type="pres">
      <dgm:prSet presAssocID="{DC203EBF-0C77-4A5F-9AA7-80DDE9D8B56B}" presName="hierChild4" presStyleCnt="0"/>
      <dgm:spPr/>
    </dgm:pt>
    <dgm:pt modelId="{74FF4425-8BDD-492A-AB79-C3D0D888BA2C}" type="pres">
      <dgm:prSet presAssocID="{DC203EBF-0C77-4A5F-9AA7-80DDE9D8B56B}" presName="hierChild5" presStyleCnt="0"/>
      <dgm:spPr/>
    </dgm:pt>
    <dgm:pt modelId="{049CEF8F-DBBB-441D-B203-F4DC3BB04067}" type="pres">
      <dgm:prSet presAssocID="{727DBB43-BA80-4AC4-9E53-11E907B6417C}" presName="hierChild3" presStyleCnt="0"/>
      <dgm:spPr/>
    </dgm:pt>
  </dgm:ptLst>
  <dgm:cxnLst>
    <dgm:cxn modelId="{0089990C-B4DB-4947-8B0D-826FEA2B9193}" type="presOf" srcId="{7A72CC2E-3B55-4944-B628-E8D0EEB8E9E2}" destId="{018E3D03-1F9A-4E80-87C2-F1479B714D54}" srcOrd="0" destOrd="0" presId="urn:microsoft.com/office/officeart/2005/8/layout/orgChart1"/>
    <dgm:cxn modelId="{CC2F9E28-5234-40DC-A63D-FA971BF28F2D}" type="presOf" srcId="{7A72CC2E-3B55-4944-B628-E8D0EEB8E9E2}" destId="{E2363E44-30F2-4995-A58D-258732618BCC}" srcOrd="1" destOrd="0" presId="urn:microsoft.com/office/officeart/2005/8/layout/orgChart1"/>
    <dgm:cxn modelId="{2AB79F31-D97A-4355-9972-8A85AB51726B}" type="presOf" srcId="{DC203EBF-0C77-4A5F-9AA7-80DDE9D8B56B}" destId="{980491A0-7841-4C50-8F2D-E22D7E969678}" srcOrd="0" destOrd="0" presId="urn:microsoft.com/office/officeart/2005/8/layout/orgChart1"/>
    <dgm:cxn modelId="{8FBB7036-46DD-4CE3-978F-06F8705E12C2}" type="presOf" srcId="{DC203EBF-0C77-4A5F-9AA7-80DDE9D8B56B}" destId="{3E043E94-FFAD-458C-B7AA-30F477137667}" srcOrd="1" destOrd="0" presId="urn:microsoft.com/office/officeart/2005/8/layout/orgChart1"/>
    <dgm:cxn modelId="{2A016762-FC1A-48F2-96E7-3317948E64A9}" type="presOf" srcId="{727DBB43-BA80-4AC4-9E53-11E907B6417C}" destId="{52F5DAFF-B4BE-4A0F-B077-51CA0DBF12F5}" srcOrd="1" destOrd="0" presId="urn:microsoft.com/office/officeart/2005/8/layout/orgChart1"/>
    <dgm:cxn modelId="{6E631964-ACA9-40DC-ABF0-F4D0D5FD5303}" type="presOf" srcId="{EF8FCCE2-5BC8-4124-97DD-BC5F3A9C60E4}" destId="{3E240FF7-29F9-450F-8CFA-28A35CB653D2}" srcOrd="0" destOrd="0" presId="urn:microsoft.com/office/officeart/2005/8/layout/orgChart1"/>
    <dgm:cxn modelId="{E9FB4E6A-083C-4496-AFCF-E670B2E53C83}" srcId="{727DBB43-BA80-4AC4-9E53-11E907B6417C}" destId="{7A72CC2E-3B55-4944-B628-E8D0EEB8E9E2}" srcOrd="0" destOrd="0" parTransId="{8A60E437-7F5E-44F0-AE22-8CA8977B49FD}" sibTransId="{14EF2474-5BF6-4C1E-84AC-1BE2F688C7DF}"/>
    <dgm:cxn modelId="{9A79FD51-FA99-44FA-8283-2CC0E996C838}" type="presOf" srcId="{8A60E437-7F5E-44F0-AE22-8CA8977B49FD}" destId="{AD848A21-C988-4476-AB80-BA8A71BC86AB}" srcOrd="0" destOrd="0" presId="urn:microsoft.com/office/officeart/2005/8/layout/orgChart1"/>
    <dgm:cxn modelId="{92398F77-1E5C-4E66-9890-A7F9F3059F03}" srcId="{0A28F877-354F-4A5A-9E59-E79A34CD4DB4}" destId="{727DBB43-BA80-4AC4-9E53-11E907B6417C}" srcOrd="0" destOrd="0" parTransId="{8EE05B81-1737-48A4-BFF9-FE63128E9259}" sibTransId="{6E4573B2-760B-4148-9B9E-53B0B0934A74}"/>
    <dgm:cxn modelId="{0A6B3F7D-0650-4932-8E43-AB56E23DF6FA}" type="presOf" srcId="{0A28F877-354F-4A5A-9E59-E79A34CD4DB4}" destId="{40223D03-8924-4A0B-A0FA-6FC2EDE0F3FB}" srcOrd="0" destOrd="0" presId="urn:microsoft.com/office/officeart/2005/8/layout/orgChart1"/>
    <dgm:cxn modelId="{47D9BB89-C470-48E1-BB65-E79275BCD3AA}" type="presOf" srcId="{3C95651B-9CA7-457B-9281-12CB4CC9209C}" destId="{4991E6F0-0EC6-45C3-B948-A1A235B37338}" srcOrd="0" destOrd="0" presId="urn:microsoft.com/office/officeart/2005/8/layout/orgChart1"/>
    <dgm:cxn modelId="{21DE018B-E84A-4040-9959-75DD6E789AB7}" srcId="{727DBB43-BA80-4AC4-9E53-11E907B6417C}" destId="{3C95651B-9CA7-457B-9281-12CB4CC9209C}" srcOrd="1" destOrd="0" parTransId="{EF8FCCE2-5BC8-4124-97DD-BC5F3A9C60E4}" sibTransId="{0011381F-D746-4A25-8AD9-47823FBCBEDB}"/>
    <dgm:cxn modelId="{35C7CBBE-C0F0-462C-B1D5-FC32092BCE61}" type="presOf" srcId="{DEF116B5-D03A-4E1F-8710-927D7D8CC877}" destId="{CB0BD876-01AC-4D94-B216-3A6D3C5C3CD8}" srcOrd="0" destOrd="0" presId="urn:microsoft.com/office/officeart/2005/8/layout/orgChart1"/>
    <dgm:cxn modelId="{35011DC2-6746-4365-9B34-17CBC0E86D33}" type="presOf" srcId="{727DBB43-BA80-4AC4-9E53-11E907B6417C}" destId="{30B51AA7-B3E5-49BF-B1AD-D9FB9BDAC9B5}" srcOrd="0" destOrd="0" presId="urn:microsoft.com/office/officeart/2005/8/layout/orgChart1"/>
    <dgm:cxn modelId="{5055ECD0-4423-4F33-A70B-E36F85EA4147}" srcId="{727DBB43-BA80-4AC4-9E53-11E907B6417C}" destId="{DC203EBF-0C77-4A5F-9AA7-80DDE9D8B56B}" srcOrd="2" destOrd="0" parTransId="{DEF116B5-D03A-4E1F-8710-927D7D8CC877}" sibTransId="{974B193B-ED9D-441F-A9C2-FF6F11840B84}"/>
    <dgm:cxn modelId="{7727B8FB-A5AD-4E66-A5FA-4493AED00C8B}" type="presOf" srcId="{3C95651B-9CA7-457B-9281-12CB4CC9209C}" destId="{0BFF3251-4ABC-4836-9E18-DE9F3EA23302}" srcOrd="1" destOrd="0" presId="urn:microsoft.com/office/officeart/2005/8/layout/orgChart1"/>
    <dgm:cxn modelId="{A89C4433-6B09-4815-84F1-BA0C2B170831}" type="presParOf" srcId="{40223D03-8924-4A0B-A0FA-6FC2EDE0F3FB}" destId="{2BEC1C46-DD05-4AB3-866D-A0F932876570}" srcOrd="0" destOrd="0" presId="urn:microsoft.com/office/officeart/2005/8/layout/orgChart1"/>
    <dgm:cxn modelId="{5EA3B0D6-2295-4161-B1B1-6ACCA1A99509}" type="presParOf" srcId="{2BEC1C46-DD05-4AB3-866D-A0F932876570}" destId="{A972BA0C-D20B-4FB5-9569-C49D309908A0}" srcOrd="0" destOrd="0" presId="urn:microsoft.com/office/officeart/2005/8/layout/orgChart1"/>
    <dgm:cxn modelId="{3091AAD6-17CB-40E0-B703-CB52634F599F}" type="presParOf" srcId="{A972BA0C-D20B-4FB5-9569-C49D309908A0}" destId="{30B51AA7-B3E5-49BF-B1AD-D9FB9BDAC9B5}" srcOrd="0" destOrd="0" presId="urn:microsoft.com/office/officeart/2005/8/layout/orgChart1"/>
    <dgm:cxn modelId="{177D0FE9-41ED-462F-9F8D-D0D0E90CAF94}" type="presParOf" srcId="{A972BA0C-D20B-4FB5-9569-C49D309908A0}" destId="{52F5DAFF-B4BE-4A0F-B077-51CA0DBF12F5}" srcOrd="1" destOrd="0" presId="urn:microsoft.com/office/officeart/2005/8/layout/orgChart1"/>
    <dgm:cxn modelId="{82185D1F-2C3F-4DEA-9115-989516D3BF95}" type="presParOf" srcId="{2BEC1C46-DD05-4AB3-866D-A0F932876570}" destId="{20A54175-68F6-430D-870F-805CDF17F9EF}" srcOrd="1" destOrd="0" presId="urn:microsoft.com/office/officeart/2005/8/layout/orgChart1"/>
    <dgm:cxn modelId="{0F5287A5-F0C2-4978-A448-5DE8F9596D8A}" type="presParOf" srcId="{20A54175-68F6-430D-870F-805CDF17F9EF}" destId="{AD848A21-C988-4476-AB80-BA8A71BC86AB}" srcOrd="0" destOrd="0" presId="urn:microsoft.com/office/officeart/2005/8/layout/orgChart1"/>
    <dgm:cxn modelId="{481C31E7-FFF4-4C80-BF7B-17E0933386DC}" type="presParOf" srcId="{20A54175-68F6-430D-870F-805CDF17F9EF}" destId="{3F2BAD87-717F-4719-9DAE-3AF494E964B7}" srcOrd="1" destOrd="0" presId="urn:microsoft.com/office/officeart/2005/8/layout/orgChart1"/>
    <dgm:cxn modelId="{80E1803C-F309-4E50-8A38-549D37086ED8}" type="presParOf" srcId="{3F2BAD87-717F-4719-9DAE-3AF494E964B7}" destId="{20E01465-8C9C-4278-9273-653611279C0F}" srcOrd="0" destOrd="0" presId="urn:microsoft.com/office/officeart/2005/8/layout/orgChart1"/>
    <dgm:cxn modelId="{2C7CA1EC-6D83-4BEC-B282-5940C3DD0920}" type="presParOf" srcId="{20E01465-8C9C-4278-9273-653611279C0F}" destId="{018E3D03-1F9A-4E80-87C2-F1479B714D54}" srcOrd="0" destOrd="0" presId="urn:microsoft.com/office/officeart/2005/8/layout/orgChart1"/>
    <dgm:cxn modelId="{4699B0C4-0F32-4237-98E6-90F80A4560E5}" type="presParOf" srcId="{20E01465-8C9C-4278-9273-653611279C0F}" destId="{E2363E44-30F2-4995-A58D-258732618BCC}" srcOrd="1" destOrd="0" presId="urn:microsoft.com/office/officeart/2005/8/layout/orgChart1"/>
    <dgm:cxn modelId="{6E864725-ED51-4DE9-9135-D04A04797D94}" type="presParOf" srcId="{3F2BAD87-717F-4719-9DAE-3AF494E964B7}" destId="{C3230539-A85E-4F36-801F-CA153099F09A}" srcOrd="1" destOrd="0" presId="urn:microsoft.com/office/officeart/2005/8/layout/orgChart1"/>
    <dgm:cxn modelId="{D393DBB2-C097-485E-82BC-B52066D2D986}" type="presParOf" srcId="{3F2BAD87-717F-4719-9DAE-3AF494E964B7}" destId="{F954FC18-E525-4C3A-BE99-80CCC2AB2AA9}" srcOrd="2" destOrd="0" presId="urn:microsoft.com/office/officeart/2005/8/layout/orgChart1"/>
    <dgm:cxn modelId="{BD592C31-39AD-49F9-A36F-131D5427801F}" type="presParOf" srcId="{20A54175-68F6-430D-870F-805CDF17F9EF}" destId="{3E240FF7-29F9-450F-8CFA-28A35CB653D2}" srcOrd="2" destOrd="0" presId="urn:microsoft.com/office/officeart/2005/8/layout/orgChart1"/>
    <dgm:cxn modelId="{BEAE0D58-0F2A-4587-9B50-F2DC02093308}" type="presParOf" srcId="{20A54175-68F6-430D-870F-805CDF17F9EF}" destId="{6404273F-1ACD-4742-AD00-99C5816FF1E3}" srcOrd="3" destOrd="0" presId="urn:microsoft.com/office/officeart/2005/8/layout/orgChart1"/>
    <dgm:cxn modelId="{BBF65E77-A93A-4935-B73E-84C8E7A7493D}" type="presParOf" srcId="{6404273F-1ACD-4742-AD00-99C5816FF1E3}" destId="{A8B15C44-E576-4F59-9584-406D0265A3B4}" srcOrd="0" destOrd="0" presId="urn:microsoft.com/office/officeart/2005/8/layout/orgChart1"/>
    <dgm:cxn modelId="{120CF1D3-2064-4A8C-85BA-D0B8B50EF717}" type="presParOf" srcId="{A8B15C44-E576-4F59-9584-406D0265A3B4}" destId="{4991E6F0-0EC6-45C3-B948-A1A235B37338}" srcOrd="0" destOrd="0" presId="urn:microsoft.com/office/officeart/2005/8/layout/orgChart1"/>
    <dgm:cxn modelId="{8D5713EB-E4BF-4AB0-9633-5B38593958FA}" type="presParOf" srcId="{A8B15C44-E576-4F59-9584-406D0265A3B4}" destId="{0BFF3251-4ABC-4836-9E18-DE9F3EA23302}" srcOrd="1" destOrd="0" presId="urn:microsoft.com/office/officeart/2005/8/layout/orgChart1"/>
    <dgm:cxn modelId="{4A5FD7B0-81EB-4487-9C61-0D559F80F6DD}" type="presParOf" srcId="{6404273F-1ACD-4742-AD00-99C5816FF1E3}" destId="{F5557FF2-65F9-41C4-96E8-3B60F3DC5562}" srcOrd="1" destOrd="0" presId="urn:microsoft.com/office/officeart/2005/8/layout/orgChart1"/>
    <dgm:cxn modelId="{AB0BD81D-0368-4E33-BBE5-98F52B850149}" type="presParOf" srcId="{6404273F-1ACD-4742-AD00-99C5816FF1E3}" destId="{0910296E-2916-4087-ACFA-4C0D030C7BCF}" srcOrd="2" destOrd="0" presId="urn:microsoft.com/office/officeart/2005/8/layout/orgChart1"/>
    <dgm:cxn modelId="{99B01C66-920C-4C34-B637-72AB2104E0E1}" type="presParOf" srcId="{20A54175-68F6-430D-870F-805CDF17F9EF}" destId="{CB0BD876-01AC-4D94-B216-3A6D3C5C3CD8}" srcOrd="4" destOrd="0" presId="urn:microsoft.com/office/officeart/2005/8/layout/orgChart1"/>
    <dgm:cxn modelId="{3CC11263-F3BD-4DC4-8D29-DEDAF4F0B87A}" type="presParOf" srcId="{20A54175-68F6-430D-870F-805CDF17F9EF}" destId="{AC5D7FEE-E143-46B7-B666-AC232E39DEE3}" srcOrd="5" destOrd="0" presId="urn:microsoft.com/office/officeart/2005/8/layout/orgChart1"/>
    <dgm:cxn modelId="{D961BF1D-F49B-48B3-A499-0CD154D320A1}" type="presParOf" srcId="{AC5D7FEE-E143-46B7-B666-AC232E39DEE3}" destId="{2FB48ACB-E2BD-44C5-8586-97CB20E3E6AF}" srcOrd="0" destOrd="0" presId="urn:microsoft.com/office/officeart/2005/8/layout/orgChart1"/>
    <dgm:cxn modelId="{3862D77F-74A7-488D-95F5-06D19D7D0505}" type="presParOf" srcId="{2FB48ACB-E2BD-44C5-8586-97CB20E3E6AF}" destId="{980491A0-7841-4C50-8F2D-E22D7E969678}" srcOrd="0" destOrd="0" presId="urn:microsoft.com/office/officeart/2005/8/layout/orgChart1"/>
    <dgm:cxn modelId="{6F806820-C271-4E66-AB0A-6DD76CBFACDD}" type="presParOf" srcId="{2FB48ACB-E2BD-44C5-8586-97CB20E3E6AF}" destId="{3E043E94-FFAD-458C-B7AA-30F477137667}" srcOrd="1" destOrd="0" presId="urn:microsoft.com/office/officeart/2005/8/layout/orgChart1"/>
    <dgm:cxn modelId="{4342A506-7362-413F-B6BE-F145CAC42DEC}" type="presParOf" srcId="{AC5D7FEE-E143-46B7-B666-AC232E39DEE3}" destId="{288FE3F7-DF65-4515-9BF7-8411F11E70CF}" srcOrd="1" destOrd="0" presId="urn:microsoft.com/office/officeart/2005/8/layout/orgChart1"/>
    <dgm:cxn modelId="{F6ADE956-36EC-4142-9439-DC36CBADFDF7}" type="presParOf" srcId="{AC5D7FEE-E143-46B7-B666-AC232E39DEE3}" destId="{74FF4425-8BDD-492A-AB79-C3D0D888BA2C}" srcOrd="2" destOrd="0" presId="urn:microsoft.com/office/officeart/2005/8/layout/orgChart1"/>
    <dgm:cxn modelId="{CFD5A670-01B9-470A-ABF7-E5B8BCF995DD}" type="presParOf" srcId="{2BEC1C46-DD05-4AB3-866D-A0F932876570}" destId="{049CEF8F-DBBB-441D-B203-F4DC3BB0406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3B2860-18BA-4049-9C62-01619EF634F9}" type="doc">
      <dgm:prSet loTypeId="urn:microsoft.com/office/officeart/2005/8/layout/cycle4" loCatId="cycle" qsTypeId="urn:microsoft.com/office/officeart/2005/8/quickstyle/simple1" qsCatId="simple" csTypeId="urn:microsoft.com/office/officeart/2005/8/colors/colorful4" csCatId="colorful" phldr="1"/>
      <dgm:spPr/>
      <dgm:t>
        <a:bodyPr/>
        <a:lstStyle/>
        <a:p>
          <a:endParaRPr lang="en-US"/>
        </a:p>
      </dgm:t>
    </dgm:pt>
    <dgm:pt modelId="{F50B3F89-0596-498D-8622-BA810878A928}">
      <dgm:prSet phldrT="[Text]"/>
      <dgm:spPr/>
      <dgm:t>
        <a:bodyPr/>
        <a:lstStyle/>
        <a:p>
          <a:r>
            <a:rPr lang="en-US" dirty="0">
              <a:solidFill>
                <a:schemeClr val="tx1"/>
              </a:solidFill>
            </a:rPr>
            <a:t>Scenario 1-Base Oil Import</a:t>
          </a:r>
        </a:p>
      </dgm:t>
    </dgm:pt>
    <dgm:pt modelId="{8ED7AD00-2318-4F0E-8681-B3003930209B}" type="parTrans" cxnId="{BEDAC38A-D00F-43F7-8E09-4AAD0DF7EF0C}">
      <dgm:prSet/>
      <dgm:spPr/>
      <dgm:t>
        <a:bodyPr/>
        <a:lstStyle/>
        <a:p>
          <a:endParaRPr lang="en-US"/>
        </a:p>
      </dgm:t>
    </dgm:pt>
    <dgm:pt modelId="{3AF63096-04C7-49F6-A993-85467F278579}" type="sibTrans" cxnId="{BEDAC38A-D00F-43F7-8E09-4AAD0DF7EF0C}">
      <dgm:prSet/>
      <dgm:spPr/>
      <dgm:t>
        <a:bodyPr/>
        <a:lstStyle/>
        <a:p>
          <a:endParaRPr lang="en-US"/>
        </a:p>
      </dgm:t>
    </dgm:pt>
    <dgm:pt modelId="{F742471D-57DE-44A3-9C2C-6FA3DC3670D3}">
      <dgm:prSet phldrT="[Text]"/>
      <dgm:spPr/>
      <dgm:t>
        <a:bodyPr anchor="ctr"/>
        <a:lstStyle/>
        <a:p>
          <a:pPr algn="just"/>
          <a:r>
            <a:rPr lang="en-US" dirty="0">
              <a:latin typeface="Verdana" panose="020B0604030504040204" pitchFamily="34" charset="0"/>
              <a:ea typeface="Verdana" panose="020B0604030504040204" pitchFamily="34" charset="0"/>
              <a:cs typeface="Verdana" panose="020B0604030504040204" pitchFamily="34" charset="0"/>
            </a:rPr>
            <a:t>The import prices of base oil are volatile, depending on the crude oil prices. If HPCL imports base oil for the manufacturing of white oil, the profit margin will shrink and the domestic competition with other established players in the market will push the market to a highly competitive market.</a:t>
          </a:r>
        </a:p>
      </dgm:t>
    </dgm:pt>
    <dgm:pt modelId="{7BCCA747-99A8-44CB-9C3F-A7EB4D80FA57}" type="parTrans" cxnId="{5D3A60A4-1E3B-4809-A2CB-E6E610CEB307}">
      <dgm:prSet/>
      <dgm:spPr/>
      <dgm:t>
        <a:bodyPr/>
        <a:lstStyle/>
        <a:p>
          <a:endParaRPr lang="en-US"/>
        </a:p>
      </dgm:t>
    </dgm:pt>
    <dgm:pt modelId="{620C9DB6-58FC-4ECB-B4FC-2643EBC6023E}" type="sibTrans" cxnId="{5D3A60A4-1E3B-4809-A2CB-E6E610CEB307}">
      <dgm:prSet/>
      <dgm:spPr/>
      <dgm:t>
        <a:bodyPr/>
        <a:lstStyle/>
        <a:p>
          <a:endParaRPr lang="en-US"/>
        </a:p>
      </dgm:t>
    </dgm:pt>
    <dgm:pt modelId="{29FF29B4-E6CE-4718-B971-A426D7974FAE}">
      <dgm:prSet phldrT="[Text]"/>
      <dgm:spPr/>
      <dgm:t>
        <a:bodyPr/>
        <a:lstStyle/>
        <a:p>
          <a:r>
            <a:rPr lang="en-US" dirty="0">
              <a:solidFill>
                <a:schemeClr val="tx1"/>
              </a:solidFill>
            </a:rPr>
            <a:t>Scenario 2-Base Oil Manufacturing</a:t>
          </a:r>
        </a:p>
      </dgm:t>
    </dgm:pt>
    <dgm:pt modelId="{B1F29801-7155-4DDD-B0EA-62E4C7ECDE18}" type="parTrans" cxnId="{A8290F53-AEE0-46DD-AEF9-1F084974DFBB}">
      <dgm:prSet/>
      <dgm:spPr/>
      <dgm:t>
        <a:bodyPr/>
        <a:lstStyle/>
        <a:p>
          <a:endParaRPr lang="en-US"/>
        </a:p>
      </dgm:t>
    </dgm:pt>
    <dgm:pt modelId="{71F3574E-28CD-4475-BF50-70B61C6B6E5E}" type="sibTrans" cxnId="{A8290F53-AEE0-46DD-AEF9-1F084974DFBB}">
      <dgm:prSet/>
      <dgm:spPr/>
      <dgm:t>
        <a:bodyPr/>
        <a:lstStyle/>
        <a:p>
          <a:endParaRPr lang="en-US"/>
        </a:p>
      </dgm:t>
    </dgm:pt>
    <dgm:pt modelId="{C4F95F3C-16C6-40BF-8189-D9B596B11CA9}">
      <dgm:prSet phldrT="[Text]" custT="1"/>
      <dgm:spPr/>
      <dgm:t>
        <a:bodyPr anchor="ctr"/>
        <a:lstStyle/>
        <a:p>
          <a:pPr algn="just"/>
          <a:r>
            <a:rPr lang="en-US" sz="900" dirty="0">
              <a:latin typeface="Verdana" panose="020B0604030504040204" pitchFamily="34" charset="0"/>
              <a:ea typeface="Verdana" panose="020B0604030504040204" pitchFamily="34" charset="0"/>
              <a:cs typeface="Verdana" panose="020B0604030504040204" pitchFamily="34" charset="0"/>
            </a:rPr>
            <a:t>HPCL should focus on producing base oil at its refinery which will give HPCL an upper edge with other domestic players in the White Oil market. Further, HPCL will be able to add higher profit margin and the company can trade base oil with other white oil manufacturers which will  help the company to expand its product portfolio.</a:t>
          </a:r>
        </a:p>
      </dgm:t>
    </dgm:pt>
    <dgm:pt modelId="{60E976D9-1E85-4236-99AC-92AE99BDFC3F}" type="parTrans" cxnId="{0697A3CF-B4C6-4FFB-A4E0-B4DE13CC6DEC}">
      <dgm:prSet/>
      <dgm:spPr/>
      <dgm:t>
        <a:bodyPr/>
        <a:lstStyle/>
        <a:p>
          <a:endParaRPr lang="en-US"/>
        </a:p>
      </dgm:t>
    </dgm:pt>
    <dgm:pt modelId="{93A2A5F6-44B7-48D8-ACEE-69D61F75850F}" type="sibTrans" cxnId="{0697A3CF-B4C6-4FFB-A4E0-B4DE13CC6DEC}">
      <dgm:prSet/>
      <dgm:spPr/>
      <dgm:t>
        <a:bodyPr/>
        <a:lstStyle/>
        <a:p>
          <a:endParaRPr lang="en-US"/>
        </a:p>
      </dgm:t>
    </dgm:pt>
    <dgm:pt modelId="{6FF916FA-51D8-4C10-843C-2D8C7CAE7A2B}">
      <dgm:prSet phldrT="[Text]"/>
      <dgm:spPr/>
      <dgm:t>
        <a:bodyPr/>
        <a:lstStyle/>
        <a:p>
          <a:r>
            <a:rPr lang="en-US" dirty="0">
              <a:solidFill>
                <a:schemeClr val="tx1"/>
              </a:solidFill>
            </a:rPr>
            <a:t>Export Potential</a:t>
          </a:r>
        </a:p>
      </dgm:t>
    </dgm:pt>
    <dgm:pt modelId="{76C0686A-FBC9-4AD4-AEA9-0E82CEE2BA88}" type="parTrans" cxnId="{49D18F4A-342C-45A6-8660-B66AB0A69942}">
      <dgm:prSet/>
      <dgm:spPr/>
      <dgm:t>
        <a:bodyPr/>
        <a:lstStyle/>
        <a:p>
          <a:endParaRPr lang="en-US"/>
        </a:p>
      </dgm:t>
    </dgm:pt>
    <dgm:pt modelId="{F89954E3-A59A-4AAA-9BAA-D5AD40E5BA87}" type="sibTrans" cxnId="{49D18F4A-342C-45A6-8660-B66AB0A69942}">
      <dgm:prSet/>
      <dgm:spPr/>
      <dgm:t>
        <a:bodyPr/>
        <a:lstStyle/>
        <a:p>
          <a:endParaRPr lang="en-US"/>
        </a:p>
      </dgm:t>
    </dgm:pt>
    <dgm:pt modelId="{643AC240-6C06-4DCD-AC6D-50D251C5F443}">
      <dgm:prSet phldrT="[Text]"/>
      <dgm:spPr/>
      <dgm:t>
        <a:bodyPr/>
        <a:lstStyle/>
        <a:p>
          <a:pPr algn="just"/>
          <a:r>
            <a:rPr lang="en-US" dirty="0">
              <a:latin typeface="Verdana" panose="020B0604030504040204" pitchFamily="34" charset="0"/>
              <a:ea typeface="Verdana" panose="020B0604030504040204" pitchFamily="34" charset="0"/>
              <a:cs typeface="Verdana" panose="020B0604030504040204" pitchFamily="34" charset="0"/>
            </a:rPr>
            <a:t>HPCL has a huge export potential of white oil, especially IP grade of white oil. Majority of overseas end use consumer prefer IP grade over technical grade.  South America &amp; North America are high potential market.</a:t>
          </a:r>
        </a:p>
      </dgm:t>
    </dgm:pt>
    <dgm:pt modelId="{B6BEB8BB-8455-4457-9528-29474811B90F}" type="parTrans" cxnId="{7D81A41A-E1D9-4662-9666-D614A85E404B}">
      <dgm:prSet/>
      <dgm:spPr/>
      <dgm:t>
        <a:bodyPr/>
        <a:lstStyle/>
        <a:p>
          <a:endParaRPr lang="en-US"/>
        </a:p>
      </dgm:t>
    </dgm:pt>
    <dgm:pt modelId="{183A47CA-7E78-47B6-851D-7725B28BA438}" type="sibTrans" cxnId="{7D81A41A-E1D9-4662-9666-D614A85E404B}">
      <dgm:prSet/>
      <dgm:spPr/>
      <dgm:t>
        <a:bodyPr/>
        <a:lstStyle/>
        <a:p>
          <a:endParaRPr lang="en-US"/>
        </a:p>
      </dgm:t>
    </dgm:pt>
    <dgm:pt modelId="{9DAAB484-5DB9-4131-A26A-11D4CE997CBD}">
      <dgm:prSet phldrT="[Text]"/>
      <dgm:spPr/>
      <dgm:t>
        <a:bodyPr/>
        <a:lstStyle/>
        <a:p>
          <a:r>
            <a:rPr lang="en-US" dirty="0">
              <a:solidFill>
                <a:schemeClr val="tx1"/>
              </a:solidFill>
            </a:rPr>
            <a:t>Domestic Market </a:t>
          </a:r>
        </a:p>
      </dgm:t>
    </dgm:pt>
    <dgm:pt modelId="{FB6FCBD6-19A9-453A-88DC-3BE5DA9E1BD2}" type="parTrans" cxnId="{8A848F22-B0BF-447C-A613-43CB30A02D51}">
      <dgm:prSet/>
      <dgm:spPr/>
      <dgm:t>
        <a:bodyPr/>
        <a:lstStyle/>
        <a:p>
          <a:endParaRPr lang="en-US"/>
        </a:p>
      </dgm:t>
    </dgm:pt>
    <dgm:pt modelId="{01D973A2-4D43-4FF8-88F9-F5647764351F}" type="sibTrans" cxnId="{8A848F22-B0BF-447C-A613-43CB30A02D51}">
      <dgm:prSet/>
      <dgm:spPr/>
      <dgm:t>
        <a:bodyPr/>
        <a:lstStyle/>
        <a:p>
          <a:endParaRPr lang="en-US"/>
        </a:p>
      </dgm:t>
    </dgm:pt>
    <dgm:pt modelId="{3CED5BA5-A492-42B3-8964-EDB5EE763476}">
      <dgm:prSet phldrT="[Text]"/>
      <dgm:spPr/>
      <dgm:t>
        <a:bodyPr anchor="t"/>
        <a:lstStyle/>
        <a:p>
          <a:pPr algn="just"/>
          <a:r>
            <a:rPr lang="en-US" dirty="0">
              <a:latin typeface="Verdana" panose="020B0604030504040204" pitchFamily="34" charset="0"/>
              <a:ea typeface="Verdana" panose="020B0604030504040204" pitchFamily="34" charset="0"/>
              <a:cs typeface="Verdana" panose="020B0604030504040204" pitchFamily="34" charset="0"/>
            </a:rPr>
            <a:t>HPCL should focus on strategic tie-ups with FMCG and Cosmetic manufacturers in India,  which will help the company in selling bulk quantities of white oil. Further, HPCL can  customize white oil as per the clients’ requirement. </a:t>
          </a:r>
        </a:p>
      </dgm:t>
    </dgm:pt>
    <dgm:pt modelId="{9C15388A-3C93-4DD5-A24E-52375849BC42}" type="parTrans" cxnId="{78834A2F-7360-4852-BC1D-6F642D20FEF2}">
      <dgm:prSet/>
      <dgm:spPr/>
      <dgm:t>
        <a:bodyPr/>
        <a:lstStyle/>
        <a:p>
          <a:endParaRPr lang="en-US"/>
        </a:p>
      </dgm:t>
    </dgm:pt>
    <dgm:pt modelId="{BD097D4C-91C5-4E69-8B93-1E7FCD50ACA2}" type="sibTrans" cxnId="{78834A2F-7360-4852-BC1D-6F642D20FEF2}">
      <dgm:prSet/>
      <dgm:spPr/>
      <dgm:t>
        <a:bodyPr/>
        <a:lstStyle/>
        <a:p>
          <a:endParaRPr lang="en-US"/>
        </a:p>
      </dgm:t>
    </dgm:pt>
    <dgm:pt modelId="{9273032C-6907-4965-A11F-CC680DC641EF}" type="pres">
      <dgm:prSet presAssocID="{B53B2860-18BA-4049-9C62-01619EF634F9}" presName="cycleMatrixDiagram" presStyleCnt="0">
        <dgm:presLayoutVars>
          <dgm:chMax val="1"/>
          <dgm:dir/>
          <dgm:animLvl val="lvl"/>
          <dgm:resizeHandles val="exact"/>
        </dgm:presLayoutVars>
      </dgm:prSet>
      <dgm:spPr/>
    </dgm:pt>
    <dgm:pt modelId="{D20D550F-1BF6-46BD-AFAC-C70432BDEFC9}" type="pres">
      <dgm:prSet presAssocID="{B53B2860-18BA-4049-9C62-01619EF634F9}" presName="children" presStyleCnt="0"/>
      <dgm:spPr/>
    </dgm:pt>
    <dgm:pt modelId="{49A6BE7B-2E5B-497C-83CA-3C4E21C9C312}" type="pres">
      <dgm:prSet presAssocID="{B53B2860-18BA-4049-9C62-01619EF634F9}" presName="child1group" presStyleCnt="0"/>
      <dgm:spPr/>
    </dgm:pt>
    <dgm:pt modelId="{CE955244-2EC0-45D3-BB17-87E17A892A67}" type="pres">
      <dgm:prSet presAssocID="{B53B2860-18BA-4049-9C62-01619EF634F9}" presName="child1" presStyleLbl="bgAcc1" presStyleIdx="0" presStyleCnt="4" custScaleX="125400" custScaleY="121839" custLinFactNeighborX="-19133" custLinFactNeighborY="5383"/>
      <dgm:spPr/>
    </dgm:pt>
    <dgm:pt modelId="{A2800931-DB53-4AFF-BF2B-5810C4A2CC88}" type="pres">
      <dgm:prSet presAssocID="{B53B2860-18BA-4049-9C62-01619EF634F9}" presName="child1Text" presStyleLbl="bgAcc1" presStyleIdx="0" presStyleCnt="4">
        <dgm:presLayoutVars>
          <dgm:bulletEnabled val="1"/>
        </dgm:presLayoutVars>
      </dgm:prSet>
      <dgm:spPr/>
    </dgm:pt>
    <dgm:pt modelId="{9AADEA72-44DF-405E-9269-7EE0AD9BC3CF}" type="pres">
      <dgm:prSet presAssocID="{B53B2860-18BA-4049-9C62-01619EF634F9}" presName="child2group" presStyleCnt="0"/>
      <dgm:spPr/>
    </dgm:pt>
    <dgm:pt modelId="{4D57CCFF-A45B-4C34-8FE8-A71B281055EB}" type="pres">
      <dgm:prSet presAssocID="{B53B2860-18BA-4049-9C62-01619EF634F9}" presName="child2" presStyleLbl="bgAcc1" presStyleIdx="1" presStyleCnt="4" custScaleX="127655" custScaleY="119619" custLinFactNeighborX="31379" custLinFactNeighborY="4959"/>
      <dgm:spPr/>
    </dgm:pt>
    <dgm:pt modelId="{EB220373-2FBF-4023-8F4F-42163E8D476F}" type="pres">
      <dgm:prSet presAssocID="{B53B2860-18BA-4049-9C62-01619EF634F9}" presName="child2Text" presStyleLbl="bgAcc1" presStyleIdx="1" presStyleCnt="4">
        <dgm:presLayoutVars>
          <dgm:bulletEnabled val="1"/>
        </dgm:presLayoutVars>
      </dgm:prSet>
      <dgm:spPr/>
    </dgm:pt>
    <dgm:pt modelId="{EF9CAA8B-145F-4207-9486-E514B64F8AC5}" type="pres">
      <dgm:prSet presAssocID="{B53B2860-18BA-4049-9C62-01619EF634F9}" presName="child3group" presStyleCnt="0"/>
      <dgm:spPr/>
    </dgm:pt>
    <dgm:pt modelId="{555A0915-820C-4028-B04E-39516EAA9D26}" type="pres">
      <dgm:prSet presAssocID="{B53B2860-18BA-4049-9C62-01619EF634F9}" presName="child3" presStyleLbl="bgAcc1" presStyleIdx="2" presStyleCnt="4" custLinFactNeighborX="24119" custLinFactNeighborY="-14331"/>
      <dgm:spPr/>
    </dgm:pt>
    <dgm:pt modelId="{EE388361-E95E-4E21-9387-1E11EABBE399}" type="pres">
      <dgm:prSet presAssocID="{B53B2860-18BA-4049-9C62-01619EF634F9}" presName="child3Text" presStyleLbl="bgAcc1" presStyleIdx="2" presStyleCnt="4">
        <dgm:presLayoutVars>
          <dgm:bulletEnabled val="1"/>
        </dgm:presLayoutVars>
      </dgm:prSet>
      <dgm:spPr/>
    </dgm:pt>
    <dgm:pt modelId="{923D4273-1BA2-4DC9-817D-408CD13AAFC8}" type="pres">
      <dgm:prSet presAssocID="{B53B2860-18BA-4049-9C62-01619EF634F9}" presName="child4group" presStyleCnt="0"/>
      <dgm:spPr/>
    </dgm:pt>
    <dgm:pt modelId="{81C6AA4B-1E24-465F-A2F7-9AFB4C9BADE4}" type="pres">
      <dgm:prSet presAssocID="{B53B2860-18BA-4049-9C62-01619EF634F9}" presName="child4" presStyleLbl="bgAcc1" presStyleIdx="3" presStyleCnt="4" custLinFactNeighborX="-31833" custLinFactNeighborY="-14331"/>
      <dgm:spPr/>
    </dgm:pt>
    <dgm:pt modelId="{345B7F70-8827-4574-93F8-534D7526DD39}" type="pres">
      <dgm:prSet presAssocID="{B53B2860-18BA-4049-9C62-01619EF634F9}" presName="child4Text" presStyleLbl="bgAcc1" presStyleIdx="3" presStyleCnt="4">
        <dgm:presLayoutVars>
          <dgm:bulletEnabled val="1"/>
        </dgm:presLayoutVars>
      </dgm:prSet>
      <dgm:spPr/>
    </dgm:pt>
    <dgm:pt modelId="{6137C2E5-4C63-4512-8019-4C738B4F2E22}" type="pres">
      <dgm:prSet presAssocID="{B53B2860-18BA-4049-9C62-01619EF634F9}" presName="childPlaceholder" presStyleCnt="0"/>
      <dgm:spPr/>
    </dgm:pt>
    <dgm:pt modelId="{AD4BE05D-C002-4B52-BC7D-9613CF62B7CA}" type="pres">
      <dgm:prSet presAssocID="{B53B2860-18BA-4049-9C62-01619EF634F9}" presName="circle" presStyleCnt="0"/>
      <dgm:spPr/>
    </dgm:pt>
    <dgm:pt modelId="{E9420CFA-A735-4AF7-88CE-3EEA7385124B}" type="pres">
      <dgm:prSet presAssocID="{B53B2860-18BA-4049-9C62-01619EF634F9}" presName="quadrant1" presStyleLbl="node1" presStyleIdx="0" presStyleCnt="4">
        <dgm:presLayoutVars>
          <dgm:chMax val="1"/>
          <dgm:bulletEnabled val="1"/>
        </dgm:presLayoutVars>
      </dgm:prSet>
      <dgm:spPr/>
    </dgm:pt>
    <dgm:pt modelId="{520340B3-E94A-41AA-BC5F-A2C0BDBAF728}" type="pres">
      <dgm:prSet presAssocID="{B53B2860-18BA-4049-9C62-01619EF634F9}" presName="quadrant2" presStyleLbl="node1" presStyleIdx="1" presStyleCnt="4">
        <dgm:presLayoutVars>
          <dgm:chMax val="1"/>
          <dgm:bulletEnabled val="1"/>
        </dgm:presLayoutVars>
      </dgm:prSet>
      <dgm:spPr/>
    </dgm:pt>
    <dgm:pt modelId="{DE239BB0-44F9-463B-ACC1-5188488234C6}" type="pres">
      <dgm:prSet presAssocID="{B53B2860-18BA-4049-9C62-01619EF634F9}" presName="quadrant3" presStyleLbl="node1" presStyleIdx="2" presStyleCnt="4">
        <dgm:presLayoutVars>
          <dgm:chMax val="1"/>
          <dgm:bulletEnabled val="1"/>
        </dgm:presLayoutVars>
      </dgm:prSet>
      <dgm:spPr/>
    </dgm:pt>
    <dgm:pt modelId="{5DBEEEA9-F28C-4057-BBB9-1E9001068818}" type="pres">
      <dgm:prSet presAssocID="{B53B2860-18BA-4049-9C62-01619EF634F9}" presName="quadrant4" presStyleLbl="node1" presStyleIdx="3" presStyleCnt="4">
        <dgm:presLayoutVars>
          <dgm:chMax val="1"/>
          <dgm:bulletEnabled val="1"/>
        </dgm:presLayoutVars>
      </dgm:prSet>
      <dgm:spPr/>
    </dgm:pt>
    <dgm:pt modelId="{BF190A1B-9981-4019-9CA0-D3ABC405D32B}" type="pres">
      <dgm:prSet presAssocID="{B53B2860-18BA-4049-9C62-01619EF634F9}" presName="quadrantPlaceholder" presStyleCnt="0"/>
      <dgm:spPr/>
    </dgm:pt>
    <dgm:pt modelId="{5DF0B463-67DC-44A1-BD74-27C9E7E8BABA}" type="pres">
      <dgm:prSet presAssocID="{B53B2860-18BA-4049-9C62-01619EF634F9}" presName="center1" presStyleLbl="fgShp" presStyleIdx="0" presStyleCnt="2"/>
      <dgm:spPr/>
    </dgm:pt>
    <dgm:pt modelId="{4842E0E9-EB7A-45F8-907A-BB890AC449C3}" type="pres">
      <dgm:prSet presAssocID="{B53B2860-18BA-4049-9C62-01619EF634F9}" presName="center2" presStyleLbl="fgShp" presStyleIdx="1" presStyleCnt="2"/>
      <dgm:spPr/>
    </dgm:pt>
  </dgm:ptLst>
  <dgm:cxnLst>
    <dgm:cxn modelId="{91820609-B723-43DA-AC01-552DF358EA00}" type="presOf" srcId="{643AC240-6C06-4DCD-AC6D-50D251C5F443}" destId="{555A0915-820C-4028-B04E-39516EAA9D26}" srcOrd="0" destOrd="0" presId="urn:microsoft.com/office/officeart/2005/8/layout/cycle4"/>
    <dgm:cxn modelId="{7D81A41A-E1D9-4662-9666-D614A85E404B}" srcId="{6FF916FA-51D8-4C10-843C-2D8C7CAE7A2B}" destId="{643AC240-6C06-4DCD-AC6D-50D251C5F443}" srcOrd="0" destOrd="0" parTransId="{B6BEB8BB-8455-4457-9528-29474811B90F}" sibTransId="{183A47CA-7E78-47B6-851D-7725B28BA438}"/>
    <dgm:cxn modelId="{6316321C-217F-4D02-A5F2-37AD83064026}" type="presOf" srcId="{F742471D-57DE-44A3-9C2C-6FA3DC3670D3}" destId="{CE955244-2EC0-45D3-BB17-87E17A892A67}" srcOrd="0" destOrd="0" presId="urn:microsoft.com/office/officeart/2005/8/layout/cycle4"/>
    <dgm:cxn modelId="{8A848F22-B0BF-447C-A613-43CB30A02D51}" srcId="{B53B2860-18BA-4049-9C62-01619EF634F9}" destId="{9DAAB484-5DB9-4131-A26A-11D4CE997CBD}" srcOrd="3" destOrd="0" parTransId="{FB6FCBD6-19A9-453A-88DC-3BE5DA9E1BD2}" sibTransId="{01D973A2-4D43-4FF8-88F9-F5647764351F}"/>
    <dgm:cxn modelId="{11BCA826-7F95-40C2-AB53-43069E61332B}" type="presOf" srcId="{9DAAB484-5DB9-4131-A26A-11D4CE997CBD}" destId="{5DBEEEA9-F28C-4057-BBB9-1E9001068818}" srcOrd="0" destOrd="0" presId="urn:microsoft.com/office/officeart/2005/8/layout/cycle4"/>
    <dgm:cxn modelId="{78834A2F-7360-4852-BC1D-6F642D20FEF2}" srcId="{9DAAB484-5DB9-4131-A26A-11D4CE997CBD}" destId="{3CED5BA5-A492-42B3-8964-EDB5EE763476}" srcOrd="0" destOrd="0" parTransId="{9C15388A-3C93-4DD5-A24E-52375849BC42}" sibTransId="{BD097D4C-91C5-4E69-8B93-1E7FCD50ACA2}"/>
    <dgm:cxn modelId="{5D7EBC36-0656-4629-8FC1-181145670F60}" type="presOf" srcId="{F50B3F89-0596-498D-8622-BA810878A928}" destId="{E9420CFA-A735-4AF7-88CE-3EEA7385124B}" srcOrd="0" destOrd="0" presId="urn:microsoft.com/office/officeart/2005/8/layout/cycle4"/>
    <dgm:cxn modelId="{1C3B4B5C-DCCE-42D3-8865-6F5C994E3618}" type="presOf" srcId="{3CED5BA5-A492-42B3-8964-EDB5EE763476}" destId="{345B7F70-8827-4574-93F8-534D7526DD39}" srcOrd="1" destOrd="0" presId="urn:microsoft.com/office/officeart/2005/8/layout/cycle4"/>
    <dgm:cxn modelId="{C37DE260-75B8-42C1-90F5-7991E6F2792B}" type="presOf" srcId="{643AC240-6C06-4DCD-AC6D-50D251C5F443}" destId="{EE388361-E95E-4E21-9387-1E11EABBE399}" srcOrd="1" destOrd="0" presId="urn:microsoft.com/office/officeart/2005/8/layout/cycle4"/>
    <dgm:cxn modelId="{49D18F4A-342C-45A6-8660-B66AB0A69942}" srcId="{B53B2860-18BA-4049-9C62-01619EF634F9}" destId="{6FF916FA-51D8-4C10-843C-2D8C7CAE7A2B}" srcOrd="2" destOrd="0" parTransId="{76C0686A-FBC9-4AD4-AEA9-0E82CEE2BA88}" sibTransId="{F89954E3-A59A-4AAA-9BAA-D5AD40E5BA87}"/>
    <dgm:cxn modelId="{A8290F53-AEE0-46DD-AEF9-1F084974DFBB}" srcId="{B53B2860-18BA-4049-9C62-01619EF634F9}" destId="{29FF29B4-E6CE-4718-B971-A426D7974FAE}" srcOrd="1" destOrd="0" parTransId="{B1F29801-7155-4DDD-B0EA-62E4C7ECDE18}" sibTransId="{71F3574E-28CD-4475-BF50-70B61C6B6E5E}"/>
    <dgm:cxn modelId="{1377EA79-EE4B-4087-98BC-966770F7C8A7}" type="presOf" srcId="{C4F95F3C-16C6-40BF-8189-D9B596B11CA9}" destId="{EB220373-2FBF-4023-8F4F-42163E8D476F}" srcOrd="1" destOrd="0" presId="urn:microsoft.com/office/officeart/2005/8/layout/cycle4"/>
    <dgm:cxn modelId="{BEDAC38A-D00F-43F7-8E09-4AAD0DF7EF0C}" srcId="{B53B2860-18BA-4049-9C62-01619EF634F9}" destId="{F50B3F89-0596-498D-8622-BA810878A928}" srcOrd="0" destOrd="0" parTransId="{8ED7AD00-2318-4F0E-8681-B3003930209B}" sibTransId="{3AF63096-04C7-49F6-A993-85467F278579}"/>
    <dgm:cxn modelId="{50B3B697-42B0-4032-8C21-BB97E5A54114}" type="presOf" srcId="{C4F95F3C-16C6-40BF-8189-D9B596B11CA9}" destId="{4D57CCFF-A45B-4C34-8FE8-A71B281055EB}" srcOrd="0" destOrd="0" presId="urn:microsoft.com/office/officeart/2005/8/layout/cycle4"/>
    <dgm:cxn modelId="{FB76079F-B5DB-4401-A736-49C05ECB8E22}" type="presOf" srcId="{3CED5BA5-A492-42B3-8964-EDB5EE763476}" destId="{81C6AA4B-1E24-465F-A2F7-9AFB4C9BADE4}" srcOrd="0" destOrd="0" presId="urn:microsoft.com/office/officeart/2005/8/layout/cycle4"/>
    <dgm:cxn modelId="{5D3A60A4-1E3B-4809-A2CB-E6E610CEB307}" srcId="{F50B3F89-0596-498D-8622-BA810878A928}" destId="{F742471D-57DE-44A3-9C2C-6FA3DC3670D3}" srcOrd="0" destOrd="0" parTransId="{7BCCA747-99A8-44CB-9C3F-A7EB4D80FA57}" sibTransId="{620C9DB6-58FC-4ECB-B4FC-2643EBC6023E}"/>
    <dgm:cxn modelId="{FD5D98AA-12DC-4639-BFD7-2F51A68C9162}" type="presOf" srcId="{B53B2860-18BA-4049-9C62-01619EF634F9}" destId="{9273032C-6907-4965-A11F-CC680DC641EF}" srcOrd="0" destOrd="0" presId="urn:microsoft.com/office/officeart/2005/8/layout/cycle4"/>
    <dgm:cxn modelId="{7C6E75CC-F850-484B-9FFF-D1AC29B9725C}" type="presOf" srcId="{29FF29B4-E6CE-4718-B971-A426D7974FAE}" destId="{520340B3-E94A-41AA-BC5F-A2C0BDBAF728}" srcOrd="0" destOrd="0" presId="urn:microsoft.com/office/officeart/2005/8/layout/cycle4"/>
    <dgm:cxn modelId="{0697A3CF-B4C6-4FFB-A4E0-B4DE13CC6DEC}" srcId="{29FF29B4-E6CE-4718-B971-A426D7974FAE}" destId="{C4F95F3C-16C6-40BF-8189-D9B596B11CA9}" srcOrd="0" destOrd="0" parTransId="{60E976D9-1E85-4236-99AC-92AE99BDFC3F}" sibTransId="{93A2A5F6-44B7-48D8-ACEE-69D61F75850F}"/>
    <dgm:cxn modelId="{F21266F1-F5BB-41DD-9E89-F4709D8C71A2}" type="presOf" srcId="{6FF916FA-51D8-4C10-843C-2D8C7CAE7A2B}" destId="{DE239BB0-44F9-463B-ACC1-5188488234C6}" srcOrd="0" destOrd="0" presId="urn:microsoft.com/office/officeart/2005/8/layout/cycle4"/>
    <dgm:cxn modelId="{E1F65AF1-1F6E-46A3-9FB9-9E3C9EAD46AC}" type="presOf" srcId="{F742471D-57DE-44A3-9C2C-6FA3DC3670D3}" destId="{A2800931-DB53-4AFF-BF2B-5810C4A2CC88}" srcOrd="1" destOrd="0" presId="urn:microsoft.com/office/officeart/2005/8/layout/cycle4"/>
    <dgm:cxn modelId="{19680ED8-3632-41FB-A0CB-0C2B801D6F1F}" type="presParOf" srcId="{9273032C-6907-4965-A11F-CC680DC641EF}" destId="{D20D550F-1BF6-46BD-AFAC-C70432BDEFC9}" srcOrd="0" destOrd="0" presId="urn:microsoft.com/office/officeart/2005/8/layout/cycle4"/>
    <dgm:cxn modelId="{CB53E718-390B-4FE1-8660-BDD4C7A28872}" type="presParOf" srcId="{D20D550F-1BF6-46BD-AFAC-C70432BDEFC9}" destId="{49A6BE7B-2E5B-497C-83CA-3C4E21C9C312}" srcOrd="0" destOrd="0" presId="urn:microsoft.com/office/officeart/2005/8/layout/cycle4"/>
    <dgm:cxn modelId="{DB2AA22F-9A1F-42EA-AF38-8457D97B2C58}" type="presParOf" srcId="{49A6BE7B-2E5B-497C-83CA-3C4E21C9C312}" destId="{CE955244-2EC0-45D3-BB17-87E17A892A67}" srcOrd="0" destOrd="0" presId="urn:microsoft.com/office/officeart/2005/8/layout/cycle4"/>
    <dgm:cxn modelId="{D29A9000-F2EF-4762-8802-DF5BF562F015}" type="presParOf" srcId="{49A6BE7B-2E5B-497C-83CA-3C4E21C9C312}" destId="{A2800931-DB53-4AFF-BF2B-5810C4A2CC88}" srcOrd="1" destOrd="0" presId="urn:microsoft.com/office/officeart/2005/8/layout/cycle4"/>
    <dgm:cxn modelId="{7F62164A-B800-4C8B-86FA-877C110851A6}" type="presParOf" srcId="{D20D550F-1BF6-46BD-AFAC-C70432BDEFC9}" destId="{9AADEA72-44DF-405E-9269-7EE0AD9BC3CF}" srcOrd="1" destOrd="0" presId="urn:microsoft.com/office/officeart/2005/8/layout/cycle4"/>
    <dgm:cxn modelId="{2145A4AC-A510-42E2-A0DD-3A543CA3DB3F}" type="presParOf" srcId="{9AADEA72-44DF-405E-9269-7EE0AD9BC3CF}" destId="{4D57CCFF-A45B-4C34-8FE8-A71B281055EB}" srcOrd="0" destOrd="0" presId="urn:microsoft.com/office/officeart/2005/8/layout/cycle4"/>
    <dgm:cxn modelId="{BE1C6C11-ED97-4085-9CFE-D52BB36C0BB3}" type="presParOf" srcId="{9AADEA72-44DF-405E-9269-7EE0AD9BC3CF}" destId="{EB220373-2FBF-4023-8F4F-42163E8D476F}" srcOrd="1" destOrd="0" presId="urn:microsoft.com/office/officeart/2005/8/layout/cycle4"/>
    <dgm:cxn modelId="{8750591A-4429-4FC0-91DE-DD5F5B3319EA}" type="presParOf" srcId="{D20D550F-1BF6-46BD-AFAC-C70432BDEFC9}" destId="{EF9CAA8B-145F-4207-9486-E514B64F8AC5}" srcOrd="2" destOrd="0" presId="urn:microsoft.com/office/officeart/2005/8/layout/cycle4"/>
    <dgm:cxn modelId="{75FFBBD9-07A7-484C-AB23-C01EC69C7F5E}" type="presParOf" srcId="{EF9CAA8B-145F-4207-9486-E514B64F8AC5}" destId="{555A0915-820C-4028-B04E-39516EAA9D26}" srcOrd="0" destOrd="0" presId="urn:microsoft.com/office/officeart/2005/8/layout/cycle4"/>
    <dgm:cxn modelId="{341F629E-6E7F-46BE-8119-968699F59126}" type="presParOf" srcId="{EF9CAA8B-145F-4207-9486-E514B64F8AC5}" destId="{EE388361-E95E-4E21-9387-1E11EABBE399}" srcOrd="1" destOrd="0" presId="urn:microsoft.com/office/officeart/2005/8/layout/cycle4"/>
    <dgm:cxn modelId="{CF2D664F-EFEC-4147-A258-1D96830645A4}" type="presParOf" srcId="{D20D550F-1BF6-46BD-AFAC-C70432BDEFC9}" destId="{923D4273-1BA2-4DC9-817D-408CD13AAFC8}" srcOrd="3" destOrd="0" presId="urn:microsoft.com/office/officeart/2005/8/layout/cycle4"/>
    <dgm:cxn modelId="{1FB83D70-B0D3-4D33-A046-48CD1E743DCE}" type="presParOf" srcId="{923D4273-1BA2-4DC9-817D-408CD13AAFC8}" destId="{81C6AA4B-1E24-465F-A2F7-9AFB4C9BADE4}" srcOrd="0" destOrd="0" presId="urn:microsoft.com/office/officeart/2005/8/layout/cycle4"/>
    <dgm:cxn modelId="{C7AFE8A3-A5B8-4FFF-8A63-160163CB3600}" type="presParOf" srcId="{923D4273-1BA2-4DC9-817D-408CD13AAFC8}" destId="{345B7F70-8827-4574-93F8-534D7526DD39}" srcOrd="1" destOrd="0" presId="urn:microsoft.com/office/officeart/2005/8/layout/cycle4"/>
    <dgm:cxn modelId="{9DC0E020-99AD-441E-B199-7A1F5EAE5CA3}" type="presParOf" srcId="{D20D550F-1BF6-46BD-AFAC-C70432BDEFC9}" destId="{6137C2E5-4C63-4512-8019-4C738B4F2E22}" srcOrd="4" destOrd="0" presId="urn:microsoft.com/office/officeart/2005/8/layout/cycle4"/>
    <dgm:cxn modelId="{CB896787-6ADF-4011-97E1-8D5CBF7DEBEF}" type="presParOf" srcId="{9273032C-6907-4965-A11F-CC680DC641EF}" destId="{AD4BE05D-C002-4B52-BC7D-9613CF62B7CA}" srcOrd="1" destOrd="0" presId="urn:microsoft.com/office/officeart/2005/8/layout/cycle4"/>
    <dgm:cxn modelId="{F901E358-F6CD-434E-833B-2B9855DE63C4}" type="presParOf" srcId="{AD4BE05D-C002-4B52-BC7D-9613CF62B7CA}" destId="{E9420CFA-A735-4AF7-88CE-3EEA7385124B}" srcOrd="0" destOrd="0" presId="urn:microsoft.com/office/officeart/2005/8/layout/cycle4"/>
    <dgm:cxn modelId="{163B7F55-A2B7-479B-A21A-C6027620CE19}" type="presParOf" srcId="{AD4BE05D-C002-4B52-BC7D-9613CF62B7CA}" destId="{520340B3-E94A-41AA-BC5F-A2C0BDBAF728}" srcOrd="1" destOrd="0" presId="urn:microsoft.com/office/officeart/2005/8/layout/cycle4"/>
    <dgm:cxn modelId="{D30DB4B2-1338-4F66-83EB-31618547D513}" type="presParOf" srcId="{AD4BE05D-C002-4B52-BC7D-9613CF62B7CA}" destId="{DE239BB0-44F9-463B-ACC1-5188488234C6}" srcOrd="2" destOrd="0" presId="urn:microsoft.com/office/officeart/2005/8/layout/cycle4"/>
    <dgm:cxn modelId="{84526DFE-2268-4AE7-9790-BCECE0A55582}" type="presParOf" srcId="{AD4BE05D-C002-4B52-BC7D-9613CF62B7CA}" destId="{5DBEEEA9-F28C-4057-BBB9-1E9001068818}" srcOrd="3" destOrd="0" presId="urn:microsoft.com/office/officeart/2005/8/layout/cycle4"/>
    <dgm:cxn modelId="{467F059D-6C5F-4792-ACB3-3EEF4A76DF13}" type="presParOf" srcId="{AD4BE05D-C002-4B52-BC7D-9613CF62B7CA}" destId="{BF190A1B-9981-4019-9CA0-D3ABC405D32B}" srcOrd="4" destOrd="0" presId="urn:microsoft.com/office/officeart/2005/8/layout/cycle4"/>
    <dgm:cxn modelId="{47C540B6-5351-459E-9417-3E1FE2677D71}" type="presParOf" srcId="{9273032C-6907-4965-A11F-CC680DC641EF}" destId="{5DF0B463-67DC-44A1-BD74-27C9E7E8BABA}" srcOrd="2" destOrd="0" presId="urn:microsoft.com/office/officeart/2005/8/layout/cycle4"/>
    <dgm:cxn modelId="{388B0803-6F5A-49A5-9754-C352CE436DE8}" type="presParOf" srcId="{9273032C-6907-4965-A11F-CC680DC641EF}" destId="{4842E0E9-EB7A-45F8-907A-BB890AC449C3}" srcOrd="3" destOrd="0" presId="urn:microsoft.com/office/officeart/2005/8/layout/cycle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FED85C-D2A4-41BD-B423-E91BF25C1CB5}" type="doc">
      <dgm:prSet loTypeId="urn:microsoft.com/office/officeart/2005/8/layout/hChevron3" loCatId="process" qsTypeId="urn:microsoft.com/office/officeart/2005/8/quickstyle/simple3" qsCatId="simple" csTypeId="urn:microsoft.com/office/officeart/2005/8/colors/accent4_2" csCatId="accent4" phldr="1"/>
      <dgm:spPr/>
    </dgm:pt>
    <dgm:pt modelId="{A94D5650-9BC8-4AA7-B637-1172FA1800C6}">
      <dgm:prSet phldrT="[Text]" custT="1"/>
      <dgm:spPr>
        <a:solidFill>
          <a:schemeClr val="tx1">
            <a:lumMod val="65000"/>
            <a:lumOff val="35000"/>
          </a:schemeClr>
        </a:solidFill>
      </dgm:spPr>
      <dgm:t>
        <a:bodyPr/>
        <a:lstStyle/>
        <a:p>
          <a:r>
            <a:rPr lang="en-US" sz="900" b="0" dirty="0">
              <a:solidFill>
                <a:schemeClr val="bg1"/>
              </a:solidFill>
              <a:latin typeface="Verdana" panose="020B0604030504040204" pitchFamily="34" charset="0"/>
              <a:ea typeface="Verdana" panose="020B0604030504040204" pitchFamily="34" charset="0"/>
              <a:cs typeface="Verdana" panose="020B0604030504040204" pitchFamily="34" charset="0"/>
            </a:rPr>
            <a:t>Majority of Testing of base oil is</a:t>
          </a:r>
        </a:p>
        <a:p>
          <a:r>
            <a:rPr lang="en-US" sz="900" b="0" dirty="0">
              <a:solidFill>
                <a:schemeClr val="bg1"/>
              </a:solidFill>
              <a:latin typeface="Verdana" panose="020B0604030504040204" pitchFamily="34" charset="0"/>
              <a:ea typeface="Verdana" panose="020B0604030504040204" pitchFamily="34" charset="0"/>
              <a:cs typeface="Verdana" panose="020B0604030504040204" pitchFamily="34" charset="0"/>
            </a:rPr>
            <a:t> done on port after unloading </a:t>
          </a:r>
        </a:p>
      </dgm:t>
    </dgm:pt>
    <dgm:pt modelId="{A74BA130-9D29-4D09-9C76-260A854B8A16}" type="parTrans" cxnId="{899B36AF-BFB2-4F4E-A6A0-FB0EE0558130}">
      <dgm:prSet/>
      <dgm:spPr/>
      <dgm:t>
        <a:bodyPr/>
        <a:lstStyle/>
        <a:p>
          <a:endParaRPr lang="en-US" sz="1000" b="0">
            <a:solidFill>
              <a:schemeClr val="bg1"/>
            </a:solidFill>
            <a:latin typeface="Verdana" panose="020B0604030504040204" pitchFamily="34" charset="0"/>
            <a:ea typeface="Verdana" panose="020B0604030504040204" pitchFamily="34" charset="0"/>
            <a:cs typeface="Verdana" panose="020B0604030504040204" pitchFamily="34" charset="0"/>
          </a:endParaRPr>
        </a:p>
      </dgm:t>
    </dgm:pt>
    <dgm:pt modelId="{069AB0EA-4B2D-4C28-A0A1-A5A7A50A2F50}" type="sibTrans" cxnId="{899B36AF-BFB2-4F4E-A6A0-FB0EE0558130}">
      <dgm:prSet/>
      <dgm:spPr/>
      <dgm:t>
        <a:bodyPr/>
        <a:lstStyle/>
        <a:p>
          <a:endParaRPr lang="en-US" sz="1000" b="0">
            <a:solidFill>
              <a:schemeClr val="bg1"/>
            </a:solidFill>
            <a:latin typeface="Verdana" panose="020B0604030504040204" pitchFamily="34" charset="0"/>
            <a:ea typeface="Verdana" panose="020B0604030504040204" pitchFamily="34" charset="0"/>
            <a:cs typeface="Verdana" panose="020B0604030504040204" pitchFamily="34" charset="0"/>
          </a:endParaRPr>
        </a:p>
      </dgm:t>
    </dgm:pt>
    <dgm:pt modelId="{4ED14FD8-4110-4256-912B-E4700BF084D4}">
      <dgm:prSet phldrT="[Text]" custT="1"/>
      <dgm:spPr>
        <a:solidFill>
          <a:schemeClr val="tx1">
            <a:lumMod val="65000"/>
            <a:lumOff val="35000"/>
          </a:schemeClr>
        </a:solidFill>
      </dgm:spPr>
      <dgm:t>
        <a:bodyPr/>
        <a:lstStyle/>
        <a:p>
          <a:r>
            <a:rPr lang="en-US" sz="900" b="0" dirty="0">
              <a:solidFill>
                <a:schemeClr val="bg1"/>
              </a:solidFill>
              <a:latin typeface="Verdana" panose="020B0604030504040204" pitchFamily="34" charset="0"/>
              <a:ea typeface="Verdana" panose="020B0604030504040204" pitchFamily="34" charset="0"/>
              <a:cs typeface="Verdana" panose="020B0604030504040204" pitchFamily="34" charset="0"/>
            </a:rPr>
            <a:t>Domestic Blenders are only enhancing the properties of base oil </a:t>
          </a:r>
        </a:p>
      </dgm:t>
    </dgm:pt>
    <dgm:pt modelId="{223C6BB4-26BD-4387-B021-47D8B3CCB831}" type="parTrans" cxnId="{50A49953-9C8F-4B44-8015-885D7C17CE0B}">
      <dgm:prSet/>
      <dgm:spPr/>
      <dgm:t>
        <a:bodyPr/>
        <a:lstStyle/>
        <a:p>
          <a:endParaRPr lang="en-US" sz="1000" b="0">
            <a:solidFill>
              <a:schemeClr val="bg1"/>
            </a:solidFill>
            <a:latin typeface="Verdana" panose="020B0604030504040204" pitchFamily="34" charset="0"/>
            <a:ea typeface="Verdana" panose="020B0604030504040204" pitchFamily="34" charset="0"/>
            <a:cs typeface="Verdana" panose="020B0604030504040204" pitchFamily="34" charset="0"/>
          </a:endParaRPr>
        </a:p>
      </dgm:t>
    </dgm:pt>
    <dgm:pt modelId="{A0D22BEC-4FB0-41D5-8AAD-0C9726C0C761}" type="sibTrans" cxnId="{50A49953-9C8F-4B44-8015-885D7C17CE0B}">
      <dgm:prSet/>
      <dgm:spPr/>
      <dgm:t>
        <a:bodyPr/>
        <a:lstStyle/>
        <a:p>
          <a:endParaRPr lang="en-US" sz="1000" b="0">
            <a:solidFill>
              <a:schemeClr val="bg1"/>
            </a:solidFill>
            <a:latin typeface="Verdana" panose="020B0604030504040204" pitchFamily="34" charset="0"/>
            <a:ea typeface="Verdana" panose="020B0604030504040204" pitchFamily="34" charset="0"/>
            <a:cs typeface="Verdana" panose="020B0604030504040204" pitchFamily="34" charset="0"/>
          </a:endParaRPr>
        </a:p>
      </dgm:t>
    </dgm:pt>
    <dgm:pt modelId="{E70CA41E-8A1D-4BB1-BA9A-51236396E959}">
      <dgm:prSet phldrT="[Text]" custT="1"/>
      <dgm:spPr>
        <a:solidFill>
          <a:schemeClr val="tx1">
            <a:lumMod val="65000"/>
            <a:lumOff val="35000"/>
          </a:schemeClr>
        </a:solidFill>
      </dgm:spPr>
      <dgm:t>
        <a:bodyPr/>
        <a:lstStyle/>
        <a:p>
          <a:r>
            <a:rPr lang="en-US" sz="900" b="0" dirty="0">
              <a:solidFill>
                <a:schemeClr val="bg1"/>
              </a:solidFill>
              <a:latin typeface="Verdana" panose="020B0604030504040204" pitchFamily="34" charset="0"/>
              <a:ea typeface="Verdana" panose="020B0604030504040204" pitchFamily="34" charset="0"/>
              <a:cs typeface="Verdana" panose="020B0604030504040204" pitchFamily="34" charset="0"/>
            </a:rPr>
            <a:t>According to end use demand    specialty or White oil is produced   </a:t>
          </a:r>
        </a:p>
      </dgm:t>
    </dgm:pt>
    <dgm:pt modelId="{57ABA822-E26B-4F69-B3D2-0D63B31598F5}" type="parTrans" cxnId="{58AB12DD-E42F-44D7-B5E4-D3EDAD237A6A}">
      <dgm:prSet/>
      <dgm:spPr/>
      <dgm:t>
        <a:bodyPr/>
        <a:lstStyle/>
        <a:p>
          <a:endParaRPr lang="en-US" sz="1000" b="0">
            <a:solidFill>
              <a:schemeClr val="bg1"/>
            </a:solidFill>
            <a:latin typeface="Verdana" panose="020B0604030504040204" pitchFamily="34" charset="0"/>
            <a:ea typeface="Verdana" panose="020B0604030504040204" pitchFamily="34" charset="0"/>
            <a:cs typeface="Verdana" panose="020B0604030504040204" pitchFamily="34" charset="0"/>
          </a:endParaRPr>
        </a:p>
      </dgm:t>
    </dgm:pt>
    <dgm:pt modelId="{FF788A3C-88A7-4DA7-8769-EB3CD33AAD95}" type="sibTrans" cxnId="{58AB12DD-E42F-44D7-B5E4-D3EDAD237A6A}">
      <dgm:prSet/>
      <dgm:spPr/>
      <dgm:t>
        <a:bodyPr/>
        <a:lstStyle/>
        <a:p>
          <a:endParaRPr lang="en-US" sz="1000" b="0">
            <a:solidFill>
              <a:schemeClr val="bg1"/>
            </a:solidFill>
            <a:latin typeface="Verdana" panose="020B0604030504040204" pitchFamily="34" charset="0"/>
            <a:ea typeface="Verdana" panose="020B0604030504040204" pitchFamily="34" charset="0"/>
            <a:cs typeface="Verdana" panose="020B0604030504040204" pitchFamily="34" charset="0"/>
          </a:endParaRPr>
        </a:p>
      </dgm:t>
    </dgm:pt>
    <dgm:pt modelId="{5EE284A8-9B42-4FDE-B78A-5D6976C63205}" type="pres">
      <dgm:prSet presAssocID="{12FED85C-D2A4-41BD-B423-E91BF25C1CB5}" presName="Name0" presStyleCnt="0">
        <dgm:presLayoutVars>
          <dgm:dir/>
          <dgm:resizeHandles val="exact"/>
        </dgm:presLayoutVars>
      </dgm:prSet>
      <dgm:spPr/>
    </dgm:pt>
    <dgm:pt modelId="{20A39478-316A-4D96-A7F1-F6F3BA856061}" type="pres">
      <dgm:prSet presAssocID="{A94D5650-9BC8-4AA7-B637-1172FA1800C6}" presName="parTxOnly" presStyleLbl="node1" presStyleIdx="0" presStyleCnt="3">
        <dgm:presLayoutVars>
          <dgm:bulletEnabled val="1"/>
        </dgm:presLayoutVars>
      </dgm:prSet>
      <dgm:spPr/>
    </dgm:pt>
    <dgm:pt modelId="{BA6BE25B-DEDA-4FA2-920B-CA73CB9604DF}" type="pres">
      <dgm:prSet presAssocID="{069AB0EA-4B2D-4C28-A0A1-A5A7A50A2F50}" presName="parSpace" presStyleCnt="0"/>
      <dgm:spPr/>
    </dgm:pt>
    <dgm:pt modelId="{E9FDD047-9156-48A1-B944-98CE3BA9BC9B}" type="pres">
      <dgm:prSet presAssocID="{4ED14FD8-4110-4256-912B-E4700BF084D4}" presName="parTxOnly" presStyleLbl="node1" presStyleIdx="1" presStyleCnt="3" custLinFactNeighborX="-5657" custLinFactNeighborY="-25581">
        <dgm:presLayoutVars>
          <dgm:bulletEnabled val="1"/>
        </dgm:presLayoutVars>
      </dgm:prSet>
      <dgm:spPr/>
    </dgm:pt>
    <dgm:pt modelId="{9E683F97-E9FB-4DCA-82E4-2242491DC650}" type="pres">
      <dgm:prSet presAssocID="{A0D22BEC-4FB0-41D5-8AAD-0C9726C0C761}" presName="parSpace" presStyleCnt="0"/>
      <dgm:spPr/>
    </dgm:pt>
    <dgm:pt modelId="{BEC6B50D-2868-449D-B9A5-DED129B231D2}" type="pres">
      <dgm:prSet presAssocID="{E70CA41E-8A1D-4BB1-BA9A-51236396E959}" presName="parTxOnly" presStyleLbl="node1" presStyleIdx="2" presStyleCnt="3" custLinFactNeighborX="84857">
        <dgm:presLayoutVars>
          <dgm:bulletEnabled val="1"/>
        </dgm:presLayoutVars>
      </dgm:prSet>
      <dgm:spPr/>
    </dgm:pt>
  </dgm:ptLst>
  <dgm:cxnLst>
    <dgm:cxn modelId="{50A49953-9C8F-4B44-8015-885D7C17CE0B}" srcId="{12FED85C-D2A4-41BD-B423-E91BF25C1CB5}" destId="{4ED14FD8-4110-4256-912B-E4700BF084D4}" srcOrd="1" destOrd="0" parTransId="{223C6BB4-26BD-4387-B021-47D8B3CCB831}" sibTransId="{A0D22BEC-4FB0-41D5-8AAD-0C9726C0C761}"/>
    <dgm:cxn modelId="{558C2454-FFB9-4FD0-889A-436B4F887E02}" type="presOf" srcId="{A94D5650-9BC8-4AA7-B637-1172FA1800C6}" destId="{20A39478-316A-4D96-A7F1-F6F3BA856061}" srcOrd="0" destOrd="0" presId="urn:microsoft.com/office/officeart/2005/8/layout/hChevron3"/>
    <dgm:cxn modelId="{CF9E7758-B849-4F89-87DB-B837E7167332}" type="presOf" srcId="{4ED14FD8-4110-4256-912B-E4700BF084D4}" destId="{E9FDD047-9156-48A1-B944-98CE3BA9BC9B}" srcOrd="0" destOrd="0" presId="urn:microsoft.com/office/officeart/2005/8/layout/hChevron3"/>
    <dgm:cxn modelId="{09AB8283-5136-4B1B-BBBB-6A60F293F610}" type="presOf" srcId="{12FED85C-D2A4-41BD-B423-E91BF25C1CB5}" destId="{5EE284A8-9B42-4FDE-B78A-5D6976C63205}" srcOrd="0" destOrd="0" presId="urn:microsoft.com/office/officeart/2005/8/layout/hChevron3"/>
    <dgm:cxn modelId="{899B36AF-BFB2-4F4E-A6A0-FB0EE0558130}" srcId="{12FED85C-D2A4-41BD-B423-E91BF25C1CB5}" destId="{A94D5650-9BC8-4AA7-B637-1172FA1800C6}" srcOrd="0" destOrd="0" parTransId="{A74BA130-9D29-4D09-9C76-260A854B8A16}" sibTransId="{069AB0EA-4B2D-4C28-A0A1-A5A7A50A2F50}"/>
    <dgm:cxn modelId="{15C4C2B1-9F59-4BA4-B3DC-E4DEFD77392B}" type="presOf" srcId="{E70CA41E-8A1D-4BB1-BA9A-51236396E959}" destId="{BEC6B50D-2868-449D-B9A5-DED129B231D2}" srcOrd="0" destOrd="0" presId="urn:microsoft.com/office/officeart/2005/8/layout/hChevron3"/>
    <dgm:cxn modelId="{58AB12DD-E42F-44D7-B5E4-D3EDAD237A6A}" srcId="{12FED85C-D2A4-41BD-B423-E91BF25C1CB5}" destId="{E70CA41E-8A1D-4BB1-BA9A-51236396E959}" srcOrd="2" destOrd="0" parTransId="{57ABA822-E26B-4F69-B3D2-0D63B31598F5}" sibTransId="{FF788A3C-88A7-4DA7-8769-EB3CD33AAD95}"/>
    <dgm:cxn modelId="{6262CDEE-907E-4B71-9A25-E0A9B525769F}" type="presParOf" srcId="{5EE284A8-9B42-4FDE-B78A-5D6976C63205}" destId="{20A39478-316A-4D96-A7F1-F6F3BA856061}" srcOrd="0" destOrd="0" presId="urn:microsoft.com/office/officeart/2005/8/layout/hChevron3"/>
    <dgm:cxn modelId="{231E9E09-77C5-4EE9-A46E-F37E2F310EB2}" type="presParOf" srcId="{5EE284A8-9B42-4FDE-B78A-5D6976C63205}" destId="{BA6BE25B-DEDA-4FA2-920B-CA73CB9604DF}" srcOrd="1" destOrd="0" presId="urn:microsoft.com/office/officeart/2005/8/layout/hChevron3"/>
    <dgm:cxn modelId="{B59083E5-286A-4D06-B2AA-EA568BAEF821}" type="presParOf" srcId="{5EE284A8-9B42-4FDE-B78A-5D6976C63205}" destId="{E9FDD047-9156-48A1-B944-98CE3BA9BC9B}" srcOrd="2" destOrd="0" presId="urn:microsoft.com/office/officeart/2005/8/layout/hChevron3"/>
    <dgm:cxn modelId="{E62D715C-1B03-431B-BB8A-7DD5E1EE5AC5}" type="presParOf" srcId="{5EE284A8-9B42-4FDE-B78A-5D6976C63205}" destId="{9E683F97-E9FB-4DCA-82E4-2242491DC650}" srcOrd="3" destOrd="0" presId="urn:microsoft.com/office/officeart/2005/8/layout/hChevron3"/>
    <dgm:cxn modelId="{F3687390-3E9A-45A5-9403-C0484487C3B2}" type="presParOf" srcId="{5EE284A8-9B42-4FDE-B78A-5D6976C63205}" destId="{BEC6B50D-2868-449D-B9A5-DED129B231D2}" srcOrd="4" destOrd="0" presId="urn:microsoft.com/office/officeart/2005/8/layout/hChevron3"/>
  </dgm:cxnLst>
  <dgm:bg>
    <a:solidFill>
      <a:schemeClr val="tx1">
        <a:lumMod val="65000"/>
        <a:lumOff val="35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0473C65-57EC-4E14-83A4-490ACC03C7D9}"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IN"/>
        </a:p>
      </dgm:t>
    </dgm:pt>
    <dgm:pt modelId="{0C73DAAE-6903-455F-8EFA-749B12C21381}">
      <dgm:prSet phldrT="[Text]" custT="1"/>
      <dgm:spPr/>
      <dgm:t>
        <a:bodyPr/>
        <a:lstStyle/>
        <a:p>
          <a:pPr>
            <a:buFont typeface="Arial" panose="020B0604020202020204" pitchFamily="34" charset="0"/>
            <a:buChar char="•"/>
          </a:pPr>
          <a:endParaRPr lang="en-IN" sz="1000" dirty="0">
            <a:latin typeface="Verdana" panose="020B0604030504040204" pitchFamily="34" charset="0"/>
            <a:ea typeface="Verdana" panose="020B0604030504040204" pitchFamily="34" charset="0"/>
            <a:cs typeface="Verdana" panose="020B0604030504040204" pitchFamily="34" charset="0"/>
          </a:endParaRPr>
        </a:p>
        <a:p>
          <a:pPr>
            <a:buFont typeface="Arial" panose="020B0604020202020204" pitchFamily="34" charset="0"/>
            <a:buChar char="•"/>
          </a:pPr>
          <a:r>
            <a:rPr lang="en-IN" sz="1000" dirty="0">
              <a:latin typeface="Verdana" panose="020B0604030504040204" pitchFamily="34" charset="0"/>
              <a:ea typeface="Verdana" panose="020B0604030504040204" pitchFamily="34" charset="0"/>
              <a:cs typeface="Verdana" panose="020B0604030504040204" pitchFamily="34" charset="0"/>
            </a:rPr>
            <a:t>The Cost Competitiveness is also expected to increase in the market due to increasing with the rising focus of the industry players on providing research and development of the product to provide effective and unique solutions for different applications.</a:t>
          </a:r>
          <a:endParaRPr lang="en-IN" sz="1000" dirty="0">
            <a:solidFill>
              <a:schemeClr val="tx1">
                <a:lumMod val="85000"/>
                <a:lumOff val="15000"/>
              </a:schemeClr>
            </a:solidFill>
          </a:endParaRPr>
        </a:p>
      </dgm:t>
    </dgm:pt>
    <dgm:pt modelId="{1FEECEBA-B027-4CE5-8977-A70B053DEE48}" type="parTrans" cxnId="{BD7B3DD5-3E95-42E2-A99F-48EFC502A12B}">
      <dgm:prSet/>
      <dgm:spPr/>
      <dgm:t>
        <a:bodyPr/>
        <a:lstStyle/>
        <a:p>
          <a:endParaRPr lang="en-IN" sz="800"/>
        </a:p>
      </dgm:t>
    </dgm:pt>
    <dgm:pt modelId="{53E333EA-6A9F-42BF-BFE3-B7F6E3EDD267}" type="sibTrans" cxnId="{BD7B3DD5-3E95-42E2-A99F-48EFC502A12B}">
      <dgm:prSet/>
      <dgm:spPr/>
      <dgm:t>
        <a:bodyPr/>
        <a:lstStyle/>
        <a:p>
          <a:endParaRPr lang="en-IN" sz="800"/>
        </a:p>
      </dgm:t>
    </dgm:pt>
    <dgm:pt modelId="{C0F856E4-1484-45C9-81E6-9898E86BD948}" type="pres">
      <dgm:prSet presAssocID="{60473C65-57EC-4E14-83A4-490ACC03C7D9}" presName="Name0" presStyleCnt="0">
        <dgm:presLayoutVars>
          <dgm:chMax val="11"/>
          <dgm:chPref val="11"/>
          <dgm:dir/>
          <dgm:resizeHandles/>
        </dgm:presLayoutVars>
      </dgm:prSet>
      <dgm:spPr/>
    </dgm:pt>
    <dgm:pt modelId="{3358372E-BEC8-4E00-ADB7-9F9F2ED1181E}" type="pres">
      <dgm:prSet presAssocID="{0C73DAAE-6903-455F-8EFA-749B12C21381}" presName="Accent1" presStyleCnt="0"/>
      <dgm:spPr/>
    </dgm:pt>
    <dgm:pt modelId="{DB6F3818-F121-4602-8F0F-7EC292FDAEDD}" type="pres">
      <dgm:prSet presAssocID="{0C73DAAE-6903-455F-8EFA-749B12C21381}" presName="Accent" presStyleLbl="node1" presStyleIdx="0" presStyleCnt="1" custScaleX="133843" custScaleY="130139"/>
      <dgm:spPr>
        <a:solidFill>
          <a:srgbClr val="B68C0B"/>
        </a:solidFill>
      </dgm:spPr>
    </dgm:pt>
    <dgm:pt modelId="{57C6D919-1298-4274-8DD9-6CFF9E5208EA}" type="pres">
      <dgm:prSet presAssocID="{0C73DAAE-6903-455F-8EFA-749B12C21381}" presName="ParentBackground1" presStyleCnt="0"/>
      <dgm:spPr/>
    </dgm:pt>
    <dgm:pt modelId="{44AF789C-056F-4D0F-A8C1-7E2A70D29508}" type="pres">
      <dgm:prSet presAssocID="{0C73DAAE-6903-455F-8EFA-749B12C21381}" presName="ParentBackground" presStyleLbl="fgAcc1" presStyleIdx="0" presStyleCnt="1" custScaleX="136641" custScaleY="134105" custLinFactNeighborX="-216" custLinFactNeighborY="529"/>
      <dgm:spPr/>
    </dgm:pt>
    <dgm:pt modelId="{021C5757-7966-4E34-A448-B5ACDC346A49}" type="pres">
      <dgm:prSet presAssocID="{0C73DAAE-6903-455F-8EFA-749B12C21381}" presName="Parent1" presStyleLbl="revTx" presStyleIdx="0" presStyleCnt="0">
        <dgm:presLayoutVars>
          <dgm:chMax val="1"/>
          <dgm:chPref val="1"/>
          <dgm:bulletEnabled val="1"/>
        </dgm:presLayoutVars>
      </dgm:prSet>
      <dgm:spPr/>
    </dgm:pt>
  </dgm:ptLst>
  <dgm:cxnLst>
    <dgm:cxn modelId="{41426D08-F37C-4547-A284-A2991EB9E5A4}" type="presOf" srcId="{60473C65-57EC-4E14-83A4-490ACC03C7D9}" destId="{C0F856E4-1484-45C9-81E6-9898E86BD948}" srcOrd="0" destOrd="0" presId="urn:microsoft.com/office/officeart/2011/layout/CircleProcess"/>
    <dgm:cxn modelId="{B284BB6C-C941-4649-8480-0C256177EB19}" type="presOf" srcId="{0C73DAAE-6903-455F-8EFA-749B12C21381}" destId="{021C5757-7966-4E34-A448-B5ACDC346A49}" srcOrd="1" destOrd="0" presId="urn:microsoft.com/office/officeart/2011/layout/CircleProcess"/>
    <dgm:cxn modelId="{BD7B3DD5-3E95-42E2-A99F-48EFC502A12B}" srcId="{60473C65-57EC-4E14-83A4-490ACC03C7D9}" destId="{0C73DAAE-6903-455F-8EFA-749B12C21381}" srcOrd="0" destOrd="0" parTransId="{1FEECEBA-B027-4CE5-8977-A70B053DEE48}" sibTransId="{53E333EA-6A9F-42BF-BFE3-B7F6E3EDD267}"/>
    <dgm:cxn modelId="{D846A5E1-C0BE-4C61-A3F3-FD52BD8717E6}" type="presOf" srcId="{0C73DAAE-6903-455F-8EFA-749B12C21381}" destId="{44AF789C-056F-4D0F-A8C1-7E2A70D29508}" srcOrd="0" destOrd="0" presId="urn:microsoft.com/office/officeart/2011/layout/CircleProcess"/>
    <dgm:cxn modelId="{2986FF36-66A1-4D98-96C3-1D0E05503607}" type="presParOf" srcId="{C0F856E4-1484-45C9-81E6-9898E86BD948}" destId="{3358372E-BEC8-4E00-ADB7-9F9F2ED1181E}" srcOrd="0" destOrd="0" presId="urn:microsoft.com/office/officeart/2011/layout/CircleProcess"/>
    <dgm:cxn modelId="{786CCD3D-2B92-42DB-AED7-544374E5D7B3}" type="presParOf" srcId="{3358372E-BEC8-4E00-ADB7-9F9F2ED1181E}" destId="{DB6F3818-F121-4602-8F0F-7EC292FDAEDD}" srcOrd="0" destOrd="0" presId="urn:microsoft.com/office/officeart/2011/layout/CircleProcess"/>
    <dgm:cxn modelId="{191AF931-BE26-4697-BCEB-01763193C3FE}" type="presParOf" srcId="{C0F856E4-1484-45C9-81E6-9898E86BD948}" destId="{57C6D919-1298-4274-8DD9-6CFF9E5208EA}" srcOrd="1" destOrd="0" presId="urn:microsoft.com/office/officeart/2011/layout/CircleProcess"/>
    <dgm:cxn modelId="{29EF409E-AB26-4B18-9FCF-D9DBC32A54E0}" type="presParOf" srcId="{57C6D919-1298-4274-8DD9-6CFF9E5208EA}" destId="{44AF789C-056F-4D0F-A8C1-7E2A70D29508}" srcOrd="0" destOrd="0" presId="urn:microsoft.com/office/officeart/2011/layout/CircleProcess"/>
    <dgm:cxn modelId="{B3E3AF30-0422-4326-8557-2E153956BFC8}" type="presParOf" srcId="{C0F856E4-1484-45C9-81E6-9898E86BD948}" destId="{021C5757-7966-4E34-A448-B5ACDC346A49}" srcOrd="2" destOrd="0" presId="urn:microsoft.com/office/officeart/2011/layout/Circle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502B29-5F8B-420F-91EA-8086BB69836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AD73A325-F4BB-4877-918C-B8D08F26C7DC}">
      <dgm:prSet phldrT="[Text]" custT="1"/>
      <dgm:spPr>
        <a:solidFill>
          <a:schemeClr val="tx1"/>
        </a:solidFill>
        <a:ln w="57150">
          <a:solidFill>
            <a:srgbClr val="002060"/>
          </a:solidFill>
        </a:ln>
      </dgm:spPr>
      <dgm:t>
        <a:bodyPr/>
        <a:lstStyle/>
        <a:p>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rPr>
            <a:t>Conversion of Dicyclopentadiene to E</a:t>
          </a:r>
          <a:r>
            <a:rPr lang="en-IN" sz="1200" dirty="0">
              <a:solidFill>
                <a:schemeClr val="bg1"/>
              </a:solidFill>
              <a:latin typeface="Verdana" panose="020B0604030504040204" pitchFamily="34" charset="0"/>
              <a:ea typeface="Verdana" panose="020B0604030504040204" pitchFamily="34" charset="0"/>
              <a:cs typeface="Verdana" panose="020B0604030504040204" pitchFamily="34" charset="0"/>
            </a:rPr>
            <a:t>ndo-tetrahydrodicyclopentadiene with catalyst Pd/C</a:t>
          </a:r>
        </a:p>
      </dgm:t>
    </dgm:pt>
    <dgm:pt modelId="{FE85516B-59AC-47CF-8BB1-38F7DA0D57BE}" type="parTrans" cxnId="{BB1AD1C0-5EEB-494B-A2B7-E09E2762C2E1}">
      <dgm:prSet/>
      <dgm:spPr/>
      <dgm:t>
        <a:bodyPr/>
        <a:lstStyle/>
        <a:p>
          <a:endParaRPr lang="en-IN"/>
        </a:p>
      </dgm:t>
    </dgm:pt>
    <dgm:pt modelId="{8DC9CBEF-B891-4411-83F6-999781D99504}" type="sibTrans" cxnId="{BB1AD1C0-5EEB-494B-A2B7-E09E2762C2E1}">
      <dgm:prSet/>
      <dgm:spPr/>
      <dgm:t>
        <a:bodyPr/>
        <a:lstStyle/>
        <a:p>
          <a:endParaRPr lang="en-IN"/>
        </a:p>
      </dgm:t>
    </dgm:pt>
    <dgm:pt modelId="{309B635E-7F25-4E5C-ADF0-74710F39CB3F}">
      <dgm:prSet phldrT="[Text]" custT="1"/>
      <dgm:spPr/>
      <dgm:t>
        <a:bodyPr/>
        <a:lstStyle/>
        <a:p>
          <a:pPr marL="114300" lvl="1" indent="-114300" algn="ctr" defTabSz="533400">
            <a:lnSpc>
              <a:spcPct val="90000"/>
            </a:lnSpc>
            <a:spcBef>
              <a:spcPct val="0"/>
            </a:spcBef>
            <a:spcAft>
              <a:spcPct val="15000"/>
            </a:spcAft>
            <a:buNone/>
          </a:pPr>
          <a:r>
            <a:rPr lang="en-US" sz="1200" kern="1200" dirty="0">
              <a:solidFill>
                <a:prstClr val="black"/>
              </a:solidFill>
              <a:latin typeface="Verdana" panose="020B0604030504040204" pitchFamily="34" charset="0"/>
              <a:ea typeface="Verdana" panose="020B0604030504040204" pitchFamily="34" charset="0"/>
              <a:cs typeface="Verdana" panose="020B0604030504040204" pitchFamily="34" charset="0"/>
            </a:rPr>
            <a:t>Hydrogenation</a:t>
          </a:r>
          <a:endParaRPr lang="en-IN" sz="1200" kern="1200" dirty="0">
            <a:solidFill>
              <a:prstClr val="black"/>
            </a:solidFill>
            <a:latin typeface="Verdana" panose="020B0604030504040204" pitchFamily="34" charset="0"/>
            <a:ea typeface="Verdana" panose="020B0604030504040204" pitchFamily="34" charset="0"/>
            <a:cs typeface="Verdana" panose="020B0604030504040204" pitchFamily="34" charset="0"/>
          </a:endParaRPr>
        </a:p>
      </dgm:t>
    </dgm:pt>
    <dgm:pt modelId="{AF3C2275-FF6D-48D3-87AA-3597EA319846}" type="parTrans" cxnId="{15711F17-9350-426E-AB0F-D7B14540A501}">
      <dgm:prSet/>
      <dgm:spPr/>
      <dgm:t>
        <a:bodyPr/>
        <a:lstStyle/>
        <a:p>
          <a:endParaRPr lang="en-IN"/>
        </a:p>
      </dgm:t>
    </dgm:pt>
    <dgm:pt modelId="{884C78E0-2C89-4ADF-8012-C03BD3598DB7}" type="sibTrans" cxnId="{15711F17-9350-426E-AB0F-D7B14540A501}">
      <dgm:prSet/>
      <dgm:spPr/>
      <dgm:t>
        <a:bodyPr/>
        <a:lstStyle/>
        <a:p>
          <a:endParaRPr lang="en-IN"/>
        </a:p>
      </dgm:t>
    </dgm:pt>
    <dgm:pt modelId="{D3329F6A-0E9C-4207-AD6D-B4F6222F4FBE}">
      <dgm:prSet phldrT="[Text]" custT="1"/>
      <dgm:spPr>
        <a:solidFill>
          <a:prstClr val="white"/>
        </a:solidFill>
        <a:ln w="57150" cap="flat" cmpd="sng" algn="ctr">
          <a:solidFill>
            <a:srgbClr val="002060"/>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prstClr val="black"/>
              </a:solidFill>
              <a:latin typeface="Verdana" panose="020B0604030504040204" pitchFamily="34" charset="0"/>
              <a:ea typeface="Verdana" panose="020B0604030504040204" pitchFamily="34" charset="0"/>
              <a:cs typeface="Verdana" panose="020B0604030504040204" pitchFamily="34" charset="0"/>
            </a:rPr>
            <a:t>Conversion of E</a:t>
          </a:r>
          <a:r>
            <a:rPr lang="en-IN" sz="1200" kern="1200" dirty="0">
              <a:solidFill>
                <a:prstClr val="black"/>
              </a:solidFill>
              <a:latin typeface="Verdana" panose="020B0604030504040204" pitchFamily="34" charset="0"/>
              <a:ea typeface="Verdana" panose="020B0604030504040204" pitchFamily="34" charset="0"/>
              <a:cs typeface="Verdana" panose="020B0604030504040204" pitchFamily="34" charset="0"/>
            </a:rPr>
            <a:t>ndo-tetrahydrodicyclopentadiene to Exo-tetrahydrodicyclopentadiene with Conc. Sulphuric acid</a:t>
          </a:r>
        </a:p>
      </dgm:t>
    </dgm:pt>
    <dgm:pt modelId="{B104C99F-5B18-4AB1-A791-5A1985BAD99A}" type="parTrans" cxnId="{CC191E97-179F-4016-ABDC-B30E5F6B1E20}">
      <dgm:prSet/>
      <dgm:spPr/>
      <dgm:t>
        <a:bodyPr/>
        <a:lstStyle/>
        <a:p>
          <a:endParaRPr lang="en-IN"/>
        </a:p>
      </dgm:t>
    </dgm:pt>
    <dgm:pt modelId="{6B3897BF-F809-4554-A823-58D1BF75D852}" type="sibTrans" cxnId="{CC191E97-179F-4016-ABDC-B30E5F6B1E20}">
      <dgm:prSet/>
      <dgm:spPr/>
      <dgm:t>
        <a:bodyPr/>
        <a:lstStyle/>
        <a:p>
          <a:endParaRPr lang="en-IN"/>
        </a:p>
      </dgm:t>
    </dgm:pt>
    <dgm:pt modelId="{3772B4A5-B4E8-4CDE-9D7F-E0B4FC091AC4}">
      <dgm:prSet phldrT="[Text]" custT="1"/>
      <dgm:spPr/>
      <dgm:t>
        <a:bodyPr/>
        <a:lstStyle/>
        <a:p>
          <a:pPr algn="ctr">
            <a:buNone/>
          </a:pPr>
          <a:r>
            <a:rPr lang="en-US" sz="1200" kern="1200" dirty="0">
              <a:solidFill>
                <a:prstClr val="black"/>
              </a:solidFill>
              <a:latin typeface="Verdana" panose="020B0604030504040204" pitchFamily="34" charset="0"/>
              <a:ea typeface="Verdana" panose="020B0604030504040204" pitchFamily="34" charset="0"/>
              <a:cs typeface="Verdana" panose="020B0604030504040204" pitchFamily="34" charset="0"/>
            </a:rPr>
            <a:t>Isomerization</a:t>
          </a:r>
          <a:endParaRPr lang="en-IN" sz="1200" kern="1200" dirty="0">
            <a:solidFill>
              <a:prstClr val="black"/>
            </a:solidFill>
            <a:latin typeface="Verdana" panose="020B0604030504040204" pitchFamily="34" charset="0"/>
            <a:ea typeface="Verdana" panose="020B0604030504040204" pitchFamily="34" charset="0"/>
            <a:cs typeface="Verdana" panose="020B0604030504040204" pitchFamily="34" charset="0"/>
          </a:endParaRPr>
        </a:p>
      </dgm:t>
    </dgm:pt>
    <dgm:pt modelId="{5DAB4E20-24DE-48ED-90F7-FE7018FA6926}" type="parTrans" cxnId="{3694CD60-3579-419D-A67F-27CC3DF45D37}">
      <dgm:prSet/>
      <dgm:spPr/>
      <dgm:t>
        <a:bodyPr/>
        <a:lstStyle/>
        <a:p>
          <a:endParaRPr lang="en-IN"/>
        </a:p>
      </dgm:t>
    </dgm:pt>
    <dgm:pt modelId="{EA5DB140-6885-411D-8102-040EC02FA1EC}" type="sibTrans" cxnId="{3694CD60-3579-419D-A67F-27CC3DF45D37}">
      <dgm:prSet/>
      <dgm:spPr/>
      <dgm:t>
        <a:bodyPr/>
        <a:lstStyle/>
        <a:p>
          <a:endParaRPr lang="en-IN"/>
        </a:p>
      </dgm:t>
    </dgm:pt>
    <dgm:pt modelId="{6F6855E7-EF2D-4A3F-8258-59785E6BA95F}" type="pres">
      <dgm:prSet presAssocID="{0F502B29-5F8B-420F-91EA-8086BB698369}" presName="rootnode" presStyleCnt="0">
        <dgm:presLayoutVars>
          <dgm:chMax/>
          <dgm:chPref/>
          <dgm:dir/>
          <dgm:animLvl val="lvl"/>
        </dgm:presLayoutVars>
      </dgm:prSet>
      <dgm:spPr/>
    </dgm:pt>
    <dgm:pt modelId="{7F68930E-48A7-4A5B-A240-6EC529D16F20}" type="pres">
      <dgm:prSet presAssocID="{AD73A325-F4BB-4877-918C-B8D08F26C7DC}" presName="composite" presStyleCnt="0"/>
      <dgm:spPr/>
    </dgm:pt>
    <dgm:pt modelId="{13CCDB84-CACB-4519-819B-4A0A3767EF30}" type="pres">
      <dgm:prSet presAssocID="{AD73A325-F4BB-4877-918C-B8D08F26C7DC}" presName="bentUpArrow1" presStyleLbl="alignImgPlace1" presStyleIdx="0" presStyleCnt="1" custScaleX="71857" custScaleY="93779" custLinFactNeighborY="0"/>
      <dgm:spPr>
        <a:solidFill>
          <a:schemeClr val="accent1">
            <a:lumMod val="50000"/>
          </a:schemeClr>
        </a:solidFill>
      </dgm:spPr>
    </dgm:pt>
    <dgm:pt modelId="{7388457F-6BD6-471E-B100-C1EFD53A292E}" type="pres">
      <dgm:prSet presAssocID="{AD73A325-F4BB-4877-918C-B8D08F26C7DC}" presName="ParentText" presStyleLbl="node1" presStyleIdx="0" presStyleCnt="2" custScaleX="120283">
        <dgm:presLayoutVars>
          <dgm:chMax val="1"/>
          <dgm:chPref val="1"/>
          <dgm:bulletEnabled val="1"/>
        </dgm:presLayoutVars>
      </dgm:prSet>
      <dgm:spPr/>
    </dgm:pt>
    <dgm:pt modelId="{1482B16B-A127-49A8-A33B-96BC3339A825}" type="pres">
      <dgm:prSet presAssocID="{AD73A325-F4BB-4877-918C-B8D08F26C7DC}" presName="ChildText" presStyleLbl="revTx" presStyleIdx="0" presStyleCnt="2" custLinFactNeighborX="12825" custLinFactNeighborY="1473">
        <dgm:presLayoutVars>
          <dgm:chMax val="0"/>
          <dgm:chPref val="0"/>
          <dgm:bulletEnabled val="1"/>
        </dgm:presLayoutVars>
      </dgm:prSet>
      <dgm:spPr/>
    </dgm:pt>
    <dgm:pt modelId="{549F9F9F-5AEE-4D8F-A604-90722C810912}" type="pres">
      <dgm:prSet presAssocID="{8DC9CBEF-B891-4411-83F6-999781D99504}" presName="sibTrans" presStyleCnt="0"/>
      <dgm:spPr/>
    </dgm:pt>
    <dgm:pt modelId="{5BFC0228-6DEF-4B9E-9FDF-6C3FDCFAD37E}" type="pres">
      <dgm:prSet presAssocID="{D3329F6A-0E9C-4207-AD6D-B4F6222F4FBE}" presName="composite" presStyleCnt="0"/>
      <dgm:spPr/>
    </dgm:pt>
    <dgm:pt modelId="{8246D7FF-D4D4-47F4-ABDE-559203422B49}" type="pres">
      <dgm:prSet presAssocID="{D3329F6A-0E9C-4207-AD6D-B4F6222F4FBE}" presName="ParentText" presStyleLbl="node1" presStyleIdx="1" presStyleCnt="2" custScaleX="104059" custScaleY="124745">
        <dgm:presLayoutVars>
          <dgm:chMax val="1"/>
          <dgm:chPref val="1"/>
          <dgm:bulletEnabled val="1"/>
        </dgm:presLayoutVars>
      </dgm:prSet>
      <dgm:spPr>
        <a:xfrm>
          <a:off x="1978099" y="2134829"/>
          <a:ext cx="2382324" cy="1667550"/>
        </a:xfrm>
        <a:prstGeom prst="roundRect">
          <a:avLst>
            <a:gd name="adj" fmla="val 16670"/>
          </a:avLst>
        </a:prstGeom>
      </dgm:spPr>
    </dgm:pt>
    <dgm:pt modelId="{901C8FE5-8930-41E7-A636-9294773431DD}" type="pres">
      <dgm:prSet presAssocID="{D3329F6A-0E9C-4207-AD6D-B4F6222F4FBE}" presName="FinalChildText" presStyleLbl="revTx" presStyleIdx="1" presStyleCnt="2" custScaleX="106986" custScaleY="45267" custLinFactNeighborX="8042" custLinFactNeighborY="38622">
        <dgm:presLayoutVars>
          <dgm:chMax val="0"/>
          <dgm:chPref val="0"/>
          <dgm:bulletEnabled val="1"/>
        </dgm:presLayoutVars>
      </dgm:prSet>
      <dgm:spPr/>
    </dgm:pt>
  </dgm:ptLst>
  <dgm:cxnLst>
    <dgm:cxn modelId="{15711F17-9350-426E-AB0F-D7B14540A501}" srcId="{AD73A325-F4BB-4877-918C-B8D08F26C7DC}" destId="{309B635E-7F25-4E5C-ADF0-74710F39CB3F}" srcOrd="0" destOrd="0" parTransId="{AF3C2275-FF6D-48D3-87AA-3597EA319846}" sibTransId="{884C78E0-2C89-4ADF-8012-C03BD3598DB7}"/>
    <dgm:cxn modelId="{C4F0F92B-1686-4D07-A9AD-62E694EDD63A}" type="presOf" srcId="{D3329F6A-0E9C-4207-AD6D-B4F6222F4FBE}" destId="{8246D7FF-D4D4-47F4-ABDE-559203422B49}" srcOrd="0" destOrd="0" presId="urn:microsoft.com/office/officeart/2005/8/layout/StepDownProcess"/>
    <dgm:cxn modelId="{B74D5F3A-9BEE-446B-8097-0EF864D265E6}" type="presOf" srcId="{AD73A325-F4BB-4877-918C-B8D08F26C7DC}" destId="{7388457F-6BD6-471E-B100-C1EFD53A292E}" srcOrd="0" destOrd="0" presId="urn:microsoft.com/office/officeart/2005/8/layout/StepDownProcess"/>
    <dgm:cxn modelId="{3694CD60-3579-419D-A67F-27CC3DF45D37}" srcId="{D3329F6A-0E9C-4207-AD6D-B4F6222F4FBE}" destId="{3772B4A5-B4E8-4CDE-9D7F-E0B4FC091AC4}" srcOrd="0" destOrd="0" parTransId="{5DAB4E20-24DE-48ED-90F7-FE7018FA6926}" sibTransId="{EA5DB140-6885-411D-8102-040EC02FA1EC}"/>
    <dgm:cxn modelId="{416F9561-22ED-4D11-84A8-FBF1DC3C8303}" type="presOf" srcId="{309B635E-7F25-4E5C-ADF0-74710F39CB3F}" destId="{1482B16B-A127-49A8-A33B-96BC3339A825}" srcOrd="0" destOrd="0" presId="urn:microsoft.com/office/officeart/2005/8/layout/StepDownProcess"/>
    <dgm:cxn modelId="{9B5E438D-0C07-4D1B-903A-0200E82C0BF9}" type="presOf" srcId="{3772B4A5-B4E8-4CDE-9D7F-E0B4FC091AC4}" destId="{901C8FE5-8930-41E7-A636-9294773431DD}" srcOrd="0" destOrd="0" presId="urn:microsoft.com/office/officeart/2005/8/layout/StepDownProcess"/>
    <dgm:cxn modelId="{CC191E97-179F-4016-ABDC-B30E5F6B1E20}" srcId="{0F502B29-5F8B-420F-91EA-8086BB698369}" destId="{D3329F6A-0E9C-4207-AD6D-B4F6222F4FBE}" srcOrd="1" destOrd="0" parTransId="{B104C99F-5B18-4AB1-A791-5A1985BAD99A}" sibTransId="{6B3897BF-F809-4554-A823-58D1BF75D852}"/>
    <dgm:cxn modelId="{52ADD5B7-C77E-4698-8436-B2A2AC2B8A85}" type="presOf" srcId="{0F502B29-5F8B-420F-91EA-8086BB698369}" destId="{6F6855E7-EF2D-4A3F-8258-59785E6BA95F}" srcOrd="0" destOrd="0" presId="urn:microsoft.com/office/officeart/2005/8/layout/StepDownProcess"/>
    <dgm:cxn modelId="{BB1AD1C0-5EEB-494B-A2B7-E09E2762C2E1}" srcId="{0F502B29-5F8B-420F-91EA-8086BB698369}" destId="{AD73A325-F4BB-4877-918C-B8D08F26C7DC}" srcOrd="0" destOrd="0" parTransId="{FE85516B-59AC-47CF-8BB1-38F7DA0D57BE}" sibTransId="{8DC9CBEF-B891-4411-83F6-999781D99504}"/>
    <dgm:cxn modelId="{ABD1C036-ECEE-40CD-9A6A-4E1DD9472D80}" type="presParOf" srcId="{6F6855E7-EF2D-4A3F-8258-59785E6BA95F}" destId="{7F68930E-48A7-4A5B-A240-6EC529D16F20}" srcOrd="0" destOrd="0" presId="urn:microsoft.com/office/officeart/2005/8/layout/StepDownProcess"/>
    <dgm:cxn modelId="{A98A8BFB-39AF-416F-8E7E-873EF7FF7669}" type="presParOf" srcId="{7F68930E-48A7-4A5B-A240-6EC529D16F20}" destId="{13CCDB84-CACB-4519-819B-4A0A3767EF30}" srcOrd="0" destOrd="0" presId="urn:microsoft.com/office/officeart/2005/8/layout/StepDownProcess"/>
    <dgm:cxn modelId="{79BBB9B1-94D5-414A-A894-F86EF3D141A1}" type="presParOf" srcId="{7F68930E-48A7-4A5B-A240-6EC529D16F20}" destId="{7388457F-6BD6-471E-B100-C1EFD53A292E}" srcOrd="1" destOrd="0" presId="urn:microsoft.com/office/officeart/2005/8/layout/StepDownProcess"/>
    <dgm:cxn modelId="{22090DAC-5FA6-418A-A7D3-ADB65CEB3F32}" type="presParOf" srcId="{7F68930E-48A7-4A5B-A240-6EC529D16F20}" destId="{1482B16B-A127-49A8-A33B-96BC3339A825}" srcOrd="2" destOrd="0" presId="urn:microsoft.com/office/officeart/2005/8/layout/StepDownProcess"/>
    <dgm:cxn modelId="{BA9858B7-0663-4578-85A2-68F8C5D7E64F}" type="presParOf" srcId="{6F6855E7-EF2D-4A3F-8258-59785E6BA95F}" destId="{549F9F9F-5AEE-4D8F-A604-90722C810912}" srcOrd="1" destOrd="0" presId="urn:microsoft.com/office/officeart/2005/8/layout/StepDownProcess"/>
    <dgm:cxn modelId="{8E26091D-77CE-488E-97B0-C5194094C1D4}" type="presParOf" srcId="{6F6855E7-EF2D-4A3F-8258-59785E6BA95F}" destId="{5BFC0228-6DEF-4B9E-9FDF-6C3FDCFAD37E}" srcOrd="2" destOrd="0" presId="urn:microsoft.com/office/officeart/2005/8/layout/StepDownProcess"/>
    <dgm:cxn modelId="{FE008E9B-AF46-4675-BA01-CF83B069C564}" type="presParOf" srcId="{5BFC0228-6DEF-4B9E-9FDF-6C3FDCFAD37E}" destId="{8246D7FF-D4D4-47F4-ABDE-559203422B49}" srcOrd="0" destOrd="0" presId="urn:microsoft.com/office/officeart/2005/8/layout/StepDownProcess"/>
    <dgm:cxn modelId="{8239826C-2325-4CD1-9F90-C8C4D86CC53D}" type="presParOf" srcId="{5BFC0228-6DEF-4B9E-9FDF-6C3FDCFAD37E}" destId="{901C8FE5-8930-41E7-A636-9294773431DD}" srcOrd="1" destOrd="0" presId="urn:microsoft.com/office/officeart/2005/8/layout/StepDown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AA63F-C0B5-4184-A109-DF02DBBF0BFC}">
      <dsp:nvSpPr>
        <dsp:cNvPr id="0" name=""/>
        <dsp:cNvSpPr/>
      </dsp:nvSpPr>
      <dsp:spPr>
        <a:xfrm>
          <a:off x="1010576" y="921"/>
          <a:ext cx="2677173" cy="499105"/>
        </a:xfrm>
        <a:prstGeom prst="rightArrow">
          <a:avLst>
            <a:gd name="adj1" fmla="val 75000"/>
            <a:gd name="adj2" fmla="val 50000"/>
          </a:avLst>
        </a:prstGeom>
        <a:solidFill>
          <a:schemeClr val="accent2">
            <a:lumMod val="60000"/>
            <a:lumOff val="40000"/>
            <a:alpha val="89804"/>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solidFill>
                <a:schemeClr val="tx1"/>
              </a:solidFill>
              <a:latin typeface="Verdana" panose="020B0604030504040204" pitchFamily="34" charset="0"/>
              <a:ea typeface="Verdana" panose="020B0604030504040204" pitchFamily="34" charset="0"/>
              <a:cs typeface="Verdana" panose="020B0604030504040204" pitchFamily="34" charset="0"/>
            </a:rPr>
            <a:t>Expansion of food &amp; beverages industry</a:t>
          </a:r>
        </a:p>
      </dsp:txBody>
      <dsp:txXfrm>
        <a:off x="1010576" y="63309"/>
        <a:ext cx="2490009" cy="374329"/>
      </dsp:txXfrm>
    </dsp:sp>
    <dsp:sp modelId="{83109671-200C-4E67-BD6D-94DAEEF59A5D}">
      <dsp:nvSpPr>
        <dsp:cNvPr id="0" name=""/>
        <dsp:cNvSpPr/>
      </dsp:nvSpPr>
      <dsp:spPr>
        <a:xfrm>
          <a:off x="20219" y="0"/>
          <a:ext cx="954007" cy="499105"/>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endParaRPr lang="en-US"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dsp:txBody>
      <dsp:txXfrm>
        <a:off x="44583" y="24364"/>
        <a:ext cx="905279" cy="450377"/>
      </dsp:txXfrm>
    </dsp:sp>
    <dsp:sp modelId="{00964687-3E0A-4E95-B86B-AA3349428246}">
      <dsp:nvSpPr>
        <dsp:cNvPr id="0" name=""/>
        <dsp:cNvSpPr/>
      </dsp:nvSpPr>
      <dsp:spPr>
        <a:xfrm>
          <a:off x="955512" y="549938"/>
          <a:ext cx="2786042" cy="499105"/>
        </a:xfrm>
        <a:prstGeom prst="rightArrow">
          <a:avLst>
            <a:gd name="adj1" fmla="val 75000"/>
            <a:gd name="adj2" fmla="val 50000"/>
          </a:avLst>
        </a:prstGeom>
        <a:solidFill>
          <a:schemeClr val="accent2">
            <a:lumMod val="60000"/>
            <a:lumOff val="4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solidFill>
                <a:schemeClr val="tx1"/>
              </a:solidFill>
              <a:latin typeface="Verdana" panose="020B0604030504040204" pitchFamily="34" charset="0"/>
              <a:ea typeface="Verdana" panose="020B0604030504040204" pitchFamily="34" charset="0"/>
              <a:cs typeface="Verdana" panose="020B0604030504040204" pitchFamily="34" charset="0"/>
            </a:rPr>
            <a:t>Strong growth in Oil &amp; Gas Exploration through Enhanced Oil Recovery</a:t>
          </a:r>
        </a:p>
      </dsp:txBody>
      <dsp:txXfrm>
        <a:off x="955512" y="612326"/>
        <a:ext cx="2598878" cy="374329"/>
      </dsp:txXfrm>
    </dsp:sp>
    <dsp:sp modelId="{AA579313-1856-42AF-8253-A7D5F763E49B}">
      <dsp:nvSpPr>
        <dsp:cNvPr id="0" name=""/>
        <dsp:cNvSpPr/>
      </dsp:nvSpPr>
      <dsp:spPr>
        <a:xfrm>
          <a:off x="2763" y="549938"/>
          <a:ext cx="952749" cy="499105"/>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endParaRPr lang="en-US" sz="1000" b="1" kern="1200" dirty="0">
            <a:solidFill>
              <a:prstClr val="white"/>
            </a:solidFill>
            <a:latin typeface="Verdana" panose="020B0604030504040204" pitchFamily="34" charset="0"/>
            <a:ea typeface="Verdana" panose="020B0604030504040204" pitchFamily="34" charset="0"/>
            <a:cs typeface="Verdana" panose="020B0604030504040204" pitchFamily="34" charset="0"/>
          </a:endParaRPr>
        </a:p>
      </dsp:txBody>
      <dsp:txXfrm>
        <a:off x="27127" y="574302"/>
        <a:ext cx="904021" cy="450377"/>
      </dsp:txXfrm>
    </dsp:sp>
    <dsp:sp modelId="{F8981B89-4878-4B82-849C-58DEC9AE23BB}">
      <dsp:nvSpPr>
        <dsp:cNvPr id="0" name=""/>
        <dsp:cNvSpPr/>
      </dsp:nvSpPr>
      <dsp:spPr>
        <a:xfrm>
          <a:off x="959520" y="1098954"/>
          <a:ext cx="2783320" cy="499105"/>
        </a:xfrm>
        <a:prstGeom prst="rightArrow">
          <a:avLst>
            <a:gd name="adj1" fmla="val 75000"/>
            <a:gd name="adj2" fmla="val 50000"/>
          </a:avLst>
        </a:prstGeom>
        <a:solidFill>
          <a:schemeClr val="accent2">
            <a:lumMod val="60000"/>
            <a:lumOff val="4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solidFill>
                <a:schemeClr val="tx1"/>
              </a:solidFill>
              <a:latin typeface="Verdana" panose="020B0604030504040204" pitchFamily="34" charset="0"/>
              <a:ea typeface="Verdana" panose="020B0604030504040204" pitchFamily="34" charset="0"/>
              <a:cs typeface="Verdana" panose="020B0604030504040204" pitchFamily="34" charset="0"/>
            </a:rPr>
            <a:t>Increasing chemical processing capacity of the nation</a:t>
          </a:r>
        </a:p>
      </dsp:txBody>
      <dsp:txXfrm>
        <a:off x="959520" y="1161342"/>
        <a:ext cx="2596156" cy="374329"/>
      </dsp:txXfrm>
    </dsp:sp>
    <dsp:sp modelId="{AF15C0AE-D44C-4862-86C4-2895C4AF492B}">
      <dsp:nvSpPr>
        <dsp:cNvPr id="0" name=""/>
        <dsp:cNvSpPr/>
      </dsp:nvSpPr>
      <dsp:spPr>
        <a:xfrm>
          <a:off x="1477" y="1098954"/>
          <a:ext cx="958042" cy="499105"/>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endParaRPr lang="en-US" sz="1000" b="1" kern="1200" dirty="0">
            <a:solidFill>
              <a:prstClr val="white"/>
            </a:solidFill>
            <a:latin typeface="Verdana" panose="020B0604030504040204" pitchFamily="34" charset="0"/>
            <a:ea typeface="Verdana" panose="020B0604030504040204" pitchFamily="34" charset="0"/>
            <a:cs typeface="Verdana" panose="020B0604030504040204" pitchFamily="34" charset="0"/>
          </a:endParaRPr>
        </a:p>
      </dsp:txBody>
      <dsp:txXfrm>
        <a:off x="25841" y="1123318"/>
        <a:ext cx="909314" cy="450377"/>
      </dsp:txXfrm>
    </dsp:sp>
    <dsp:sp modelId="{0AFE55A0-7DA4-42DE-85A1-777DDB7E903A}">
      <dsp:nvSpPr>
        <dsp:cNvPr id="0" name=""/>
        <dsp:cNvSpPr/>
      </dsp:nvSpPr>
      <dsp:spPr>
        <a:xfrm>
          <a:off x="957711" y="1663343"/>
          <a:ext cx="2785129" cy="499105"/>
        </a:xfrm>
        <a:prstGeom prst="rightArrow">
          <a:avLst>
            <a:gd name="adj1" fmla="val 75000"/>
            <a:gd name="adj2" fmla="val 50000"/>
          </a:avLst>
        </a:prstGeom>
        <a:solidFill>
          <a:schemeClr val="accent2">
            <a:lumMod val="60000"/>
            <a:lumOff val="4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solidFill>
                <a:schemeClr val="tx1"/>
              </a:solidFill>
              <a:latin typeface="Verdana" panose="020B0604030504040204" pitchFamily="34" charset="0"/>
              <a:ea typeface="Verdana" panose="020B0604030504040204" pitchFamily="34" charset="0"/>
              <a:cs typeface="Verdana" panose="020B0604030504040204" pitchFamily="34" charset="0"/>
            </a:rPr>
            <a:t>Strong focus on treatment of effluent discharge to control water pollution</a:t>
          </a:r>
          <a:endParaRPr lang="en-US" sz="1000" kern="1200" dirty="0">
            <a:solidFill>
              <a:schemeClr val="tx1"/>
            </a:solidFill>
          </a:endParaRPr>
        </a:p>
      </dsp:txBody>
      <dsp:txXfrm>
        <a:off x="957711" y="1725731"/>
        <a:ext cx="2597965" cy="374329"/>
      </dsp:txXfrm>
    </dsp:sp>
    <dsp:sp modelId="{22AE17B4-12AC-45C8-9666-5C75B8C9E78A}">
      <dsp:nvSpPr>
        <dsp:cNvPr id="0" name=""/>
        <dsp:cNvSpPr/>
      </dsp:nvSpPr>
      <dsp:spPr>
        <a:xfrm>
          <a:off x="1477" y="1647970"/>
          <a:ext cx="956233" cy="499105"/>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endParaRPr lang="en-US" sz="1000" b="1" kern="1200" dirty="0">
            <a:solidFill>
              <a:prstClr val="white"/>
            </a:solidFill>
            <a:latin typeface="Verdana" panose="020B0604030504040204" pitchFamily="34" charset="0"/>
            <a:ea typeface="Verdana" panose="020B0604030504040204" pitchFamily="34" charset="0"/>
            <a:cs typeface="Verdana" panose="020B0604030504040204" pitchFamily="34" charset="0"/>
          </a:endParaRPr>
        </a:p>
      </dsp:txBody>
      <dsp:txXfrm>
        <a:off x="25841" y="1672334"/>
        <a:ext cx="907505" cy="450377"/>
      </dsp:txXfrm>
    </dsp:sp>
    <dsp:sp modelId="{8DF282AF-E053-4AD2-BD32-AD9CD1AE0055}">
      <dsp:nvSpPr>
        <dsp:cNvPr id="0" name=""/>
        <dsp:cNvSpPr/>
      </dsp:nvSpPr>
      <dsp:spPr>
        <a:xfrm>
          <a:off x="969922" y="2196682"/>
          <a:ext cx="2774396" cy="499105"/>
        </a:xfrm>
        <a:prstGeom prst="rightArrow">
          <a:avLst>
            <a:gd name="adj1" fmla="val 75000"/>
            <a:gd name="adj2" fmla="val 50000"/>
          </a:avLst>
        </a:prstGeom>
        <a:solidFill>
          <a:schemeClr val="accent2">
            <a:lumMod val="60000"/>
            <a:lumOff val="4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solidFill>
                <a:schemeClr val="tx1"/>
              </a:solidFill>
              <a:latin typeface="Verdana" panose="020B0604030504040204" pitchFamily="34" charset="0"/>
              <a:ea typeface="Verdana" panose="020B0604030504040204" pitchFamily="34" charset="0"/>
              <a:cs typeface="Verdana" panose="020B0604030504040204" pitchFamily="34" charset="0"/>
            </a:rPr>
            <a:t>Increasing attempts to control fire accidents in industrial sector</a:t>
          </a:r>
        </a:p>
      </dsp:txBody>
      <dsp:txXfrm>
        <a:off x="969922" y="2259070"/>
        <a:ext cx="2587232" cy="374329"/>
      </dsp:txXfrm>
    </dsp:sp>
    <dsp:sp modelId="{CD031F7A-3355-4F55-9CEB-BCB785A03AA1}">
      <dsp:nvSpPr>
        <dsp:cNvPr id="0" name=""/>
        <dsp:cNvSpPr/>
      </dsp:nvSpPr>
      <dsp:spPr>
        <a:xfrm>
          <a:off x="87" y="2196987"/>
          <a:ext cx="969746" cy="499105"/>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endParaRPr lang="en-US" sz="1000" b="1" kern="1200" dirty="0">
            <a:solidFill>
              <a:prstClr val="white"/>
            </a:solidFill>
            <a:latin typeface="Verdana" panose="020B0604030504040204" pitchFamily="34" charset="0"/>
            <a:ea typeface="Verdana" panose="020B0604030504040204" pitchFamily="34" charset="0"/>
            <a:cs typeface="Verdana" panose="020B0604030504040204" pitchFamily="34" charset="0"/>
          </a:endParaRPr>
        </a:p>
      </dsp:txBody>
      <dsp:txXfrm>
        <a:off x="24451" y="2221351"/>
        <a:ext cx="921018" cy="4503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BD876-01AC-4D94-B216-3A6D3C5C3CD8}">
      <dsp:nvSpPr>
        <dsp:cNvPr id="0" name=""/>
        <dsp:cNvSpPr/>
      </dsp:nvSpPr>
      <dsp:spPr>
        <a:xfrm>
          <a:off x="1913861" y="1196755"/>
          <a:ext cx="1354070" cy="235004"/>
        </a:xfrm>
        <a:custGeom>
          <a:avLst/>
          <a:gdLst/>
          <a:ahLst/>
          <a:cxnLst/>
          <a:rect l="0" t="0" r="0" b="0"/>
          <a:pathLst>
            <a:path>
              <a:moveTo>
                <a:pt x="0" y="0"/>
              </a:moveTo>
              <a:lnTo>
                <a:pt x="0" y="117502"/>
              </a:lnTo>
              <a:lnTo>
                <a:pt x="1354070" y="117502"/>
              </a:lnTo>
              <a:lnTo>
                <a:pt x="1354070" y="235004"/>
              </a:lnTo>
            </a:path>
          </a:pathLst>
        </a:custGeom>
        <a:noFill/>
        <a:ln w="12700" cap="flat" cmpd="sng" algn="ctr">
          <a:solidFill>
            <a:schemeClr val="accent5">
              <a:lumMod val="50000"/>
            </a:schemeClr>
          </a:solidFill>
          <a:prstDash val="solid"/>
          <a:miter lim="800000"/>
        </a:ln>
        <a:effectLst/>
      </dsp:spPr>
      <dsp:style>
        <a:lnRef idx="2">
          <a:scrgbClr r="0" g="0" b="0"/>
        </a:lnRef>
        <a:fillRef idx="0">
          <a:scrgbClr r="0" g="0" b="0"/>
        </a:fillRef>
        <a:effectRef idx="0">
          <a:scrgbClr r="0" g="0" b="0"/>
        </a:effectRef>
        <a:fontRef idx="minor"/>
      </dsp:style>
    </dsp:sp>
    <dsp:sp modelId="{3E240FF7-29F9-450F-8CFA-28A35CB653D2}">
      <dsp:nvSpPr>
        <dsp:cNvPr id="0" name=""/>
        <dsp:cNvSpPr/>
      </dsp:nvSpPr>
      <dsp:spPr>
        <a:xfrm>
          <a:off x="1868141" y="1196755"/>
          <a:ext cx="91440" cy="235004"/>
        </a:xfrm>
        <a:custGeom>
          <a:avLst/>
          <a:gdLst/>
          <a:ahLst/>
          <a:cxnLst/>
          <a:rect l="0" t="0" r="0" b="0"/>
          <a:pathLst>
            <a:path>
              <a:moveTo>
                <a:pt x="45720" y="0"/>
              </a:moveTo>
              <a:lnTo>
                <a:pt x="45720" y="23500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848A21-C988-4476-AB80-BA8A71BC86AB}">
      <dsp:nvSpPr>
        <dsp:cNvPr id="0" name=""/>
        <dsp:cNvSpPr/>
      </dsp:nvSpPr>
      <dsp:spPr>
        <a:xfrm>
          <a:off x="559790" y="1196755"/>
          <a:ext cx="1354070" cy="235004"/>
        </a:xfrm>
        <a:custGeom>
          <a:avLst/>
          <a:gdLst/>
          <a:ahLst/>
          <a:cxnLst/>
          <a:rect l="0" t="0" r="0" b="0"/>
          <a:pathLst>
            <a:path>
              <a:moveTo>
                <a:pt x="1354070" y="0"/>
              </a:moveTo>
              <a:lnTo>
                <a:pt x="1354070" y="117502"/>
              </a:lnTo>
              <a:lnTo>
                <a:pt x="0" y="117502"/>
              </a:lnTo>
              <a:lnTo>
                <a:pt x="0" y="235004"/>
              </a:lnTo>
            </a:path>
          </a:pathLst>
        </a:custGeom>
        <a:noFill/>
        <a:ln w="12700" cap="flat" cmpd="sng" algn="ctr">
          <a:solidFill>
            <a:schemeClr val="accent5">
              <a:lumMod val="50000"/>
            </a:schemeClr>
          </a:solidFill>
          <a:prstDash val="solid"/>
          <a:miter lim="800000"/>
        </a:ln>
        <a:effectLst/>
      </dsp:spPr>
      <dsp:style>
        <a:lnRef idx="2">
          <a:scrgbClr r="0" g="0" b="0"/>
        </a:lnRef>
        <a:fillRef idx="0">
          <a:scrgbClr r="0" g="0" b="0"/>
        </a:fillRef>
        <a:effectRef idx="0">
          <a:scrgbClr r="0" g="0" b="0"/>
        </a:effectRef>
        <a:fontRef idx="minor"/>
      </dsp:style>
    </dsp:sp>
    <dsp:sp modelId="{30B51AA7-B3E5-49BF-B1AD-D9FB9BDAC9B5}">
      <dsp:nvSpPr>
        <dsp:cNvPr id="0" name=""/>
        <dsp:cNvSpPr/>
      </dsp:nvSpPr>
      <dsp:spPr>
        <a:xfrm>
          <a:off x="1354327" y="637222"/>
          <a:ext cx="1119066" cy="559533"/>
        </a:xfrm>
        <a:prstGeom prst="rect">
          <a:avLst/>
        </a:prstGeom>
        <a:solidFill>
          <a:schemeClr val="accent5">
            <a:lumMod val="50000"/>
          </a:schemeClr>
        </a:solidFill>
        <a:ln>
          <a:noFill/>
        </a:ln>
        <a:effectLst>
          <a:outerShdw blurRad="57150" dist="19050" dir="5400000" algn="ctr" rotWithShape="0">
            <a:srgbClr val="000000">
              <a:alpha val="63000"/>
            </a:srgbClr>
          </a:outerShdw>
        </a:effectLst>
        <a:scene3d>
          <a:camera prst="orthographicFront">
            <a:rot lat="0" lon="0" rev="0"/>
          </a:camera>
          <a:lightRig rig="contrasting" dir="t">
            <a:rot lat="0" lon="0" rev="7800000"/>
          </a:lightRig>
        </a:scene3d>
        <a:sp3d>
          <a:bevelT w="139700" h="1397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140000"/>
            </a:lnSpc>
            <a:spcBef>
              <a:spcPct val="0"/>
            </a:spcBef>
            <a:spcAft>
              <a:spcPts val="400"/>
            </a:spcAft>
            <a:buNone/>
          </a:pPr>
          <a:r>
            <a:rPr lang="en-IN" sz="1000" b="1" kern="1200" dirty="0">
              <a:latin typeface="Verdana" panose="020B0604030504040204" pitchFamily="34" charset="0"/>
              <a:ea typeface="Verdana" panose="020B0604030504040204" pitchFamily="34" charset="0"/>
              <a:cs typeface="Verdana" panose="020B0604030504040204" pitchFamily="34" charset="0"/>
            </a:rPr>
            <a:t>CO2 Capture Technologies</a:t>
          </a:r>
        </a:p>
      </dsp:txBody>
      <dsp:txXfrm>
        <a:off x="1354327" y="637222"/>
        <a:ext cx="1119066" cy="559533"/>
      </dsp:txXfrm>
    </dsp:sp>
    <dsp:sp modelId="{018E3D03-1F9A-4E80-87C2-F1479B714D54}">
      <dsp:nvSpPr>
        <dsp:cNvPr id="0" name=""/>
        <dsp:cNvSpPr/>
      </dsp:nvSpPr>
      <dsp:spPr>
        <a:xfrm>
          <a:off x="256" y="1431760"/>
          <a:ext cx="1119066" cy="559533"/>
        </a:xfrm>
        <a:prstGeom prst="rect">
          <a:avLst/>
        </a:prstGeom>
        <a:solidFill>
          <a:schemeClr val="bg1">
            <a:lumMod val="95000"/>
          </a:schemeClr>
        </a:solidFill>
        <a:ln>
          <a:noFill/>
        </a:ln>
        <a:effectLst>
          <a:outerShdw blurRad="57150" dist="19050" dir="5400000" algn="ctr" rotWithShape="0">
            <a:srgbClr val="000000">
              <a:alpha val="63000"/>
            </a:srgbClr>
          </a:outerShdw>
        </a:effectLst>
        <a:scene3d>
          <a:camera prst="orthographicFront">
            <a:rot lat="0" lon="0" rev="0"/>
          </a:camera>
          <a:lightRig rig="contrasting" dir="t">
            <a:rot lat="0" lon="0" rev="7800000"/>
          </a:lightRig>
        </a:scene3d>
        <a:sp3d>
          <a:bevelT w="139700" h="1397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a:solidFill>
                <a:schemeClr val="tx1"/>
              </a:solidFill>
              <a:latin typeface="Verdana" panose="020B0604030504040204" pitchFamily="34" charset="0"/>
              <a:ea typeface="Verdana" panose="020B0604030504040204" pitchFamily="34" charset="0"/>
              <a:cs typeface="Verdana" panose="020B0604030504040204" pitchFamily="34" charset="0"/>
            </a:rPr>
            <a:t>Post-combustion</a:t>
          </a:r>
          <a:endParaRPr lang="en-IN"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dsp:txBody>
      <dsp:txXfrm>
        <a:off x="256" y="1431760"/>
        <a:ext cx="1119066" cy="559533"/>
      </dsp:txXfrm>
    </dsp:sp>
    <dsp:sp modelId="{4991E6F0-0EC6-45C3-B948-A1A235B37338}">
      <dsp:nvSpPr>
        <dsp:cNvPr id="0" name=""/>
        <dsp:cNvSpPr/>
      </dsp:nvSpPr>
      <dsp:spPr>
        <a:xfrm>
          <a:off x="1354327" y="1431760"/>
          <a:ext cx="1119066" cy="559533"/>
        </a:xfrm>
        <a:prstGeom prst="rect">
          <a:avLst/>
        </a:prstGeom>
        <a:solidFill>
          <a:schemeClr val="bg1">
            <a:lumMod val="95000"/>
          </a:schemeClr>
        </a:solidFill>
        <a:ln>
          <a:noFill/>
        </a:ln>
        <a:effectLst>
          <a:outerShdw blurRad="57150" dist="19050" dir="5400000" algn="ctr" rotWithShape="0">
            <a:srgbClr val="000000">
              <a:alpha val="63000"/>
            </a:srgbClr>
          </a:outerShdw>
        </a:effectLst>
        <a:scene3d>
          <a:camera prst="orthographicFront">
            <a:rot lat="0" lon="0" rev="0"/>
          </a:camera>
          <a:lightRig rig="contrasting" dir="t">
            <a:rot lat="0" lon="0" rev="7800000"/>
          </a:lightRig>
        </a:scene3d>
        <a:sp3d>
          <a:bevelT w="139700" h="1397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a:solidFill>
                <a:schemeClr val="tx1"/>
              </a:solidFill>
              <a:latin typeface="Verdana" panose="020B0604030504040204" pitchFamily="34" charset="0"/>
              <a:ea typeface="Verdana" panose="020B0604030504040204" pitchFamily="34" charset="0"/>
              <a:cs typeface="Verdana" panose="020B0604030504040204" pitchFamily="34" charset="0"/>
            </a:rPr>
            <a:t>Pre-combustion</a:t>
          </a:r>
          <a:endParaRPr lang="en-IN"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dsp:txBody>
      <dsp:txXfrm>
        <a:off x="1354327" y="1431760"/>
        <a:ext cx="1119066" cy="559533"/>
      </dsp:txXfrm>
    </dsp:sp>
    <dsp:sp modelId="{980491A0-7841-4C50-8F2D-E22D7E969678}">
      <dsp:nvSpPr>
        <dsp:cNvPr id="0" name=""/>
        <dsp:cNvSpPr/>
      </dsp:nvSpPr>
      <dsp:spPr>
        <a:xfrm>
          <a:off x="2708398" y="1431760"/>
          <a:ext cx="1119066" cy="559533"/>
        </a:xfrm>
        <a:prstGeom prst="rect">
          <a:avLst/>
        </a:prstGeom>
        <a:solidFill>
          <a:schemeClr val="bg1">
            <a:lumMod val="95000"/>
          </a:schemeClr>
        </a:solidFill>
        <a:ln>
          <a:noFill/>
        </a:ln>
        <a:effectLst>
          <a:outerShdw blurRad="57150" dist="19050" dir="5400000" algn="ctr" rotWithShape="0">
            <a:srgbClr val="000000">
              <a:alpha val="63000"/>
            </a:srgbClr>
          </a:outerShdw>
        </a:effectLst>
        <a:scene3d>
          <a:camera prst="orthographicFront">
            <a:rot lat="0" lon="0" rev="0"/>
          </a:camera>
          <a:lightRig rig="contrasting" dir="t">
            <a:rot lat="0" lon="0" rev="7800000"/>
          </a:lightRig>
        </a:scene3d>
        <a:sp3d>
          <a:bevelT w="139700" h="1397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a:solidFill>
                <a:schemeClr val="tx1"/>
              </a:solidFill>
              <a:latin typeface="Verdana" panose="020B0604030504040204" pitchFamily="34" charset="0"/>
              <a:ea typeface="Verdana" panose="020B0604030504040204" pitchFamily="34" charset="0"/>
              <a:cs typeface="Verdana" panose="020B0604030504040204" pitchFamily="34" charset="0"/>
            </a:rPr>
            <a:t>Oxy-fuel-combustion</a:t>
          </a:r>
          <a:endParaRPr lang="en-IN"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dsp:txBody>
      <dsp:txXfrm>
        <a:off x="2708398" y="1431760"/>
        <a:ext cx="1119066" cy="5595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5A0915-820C-4028-B04E-39516EAA9D26}">
      <dsp:nvSpPr>
        <dsp:cNvPr id="0" name=""/>
        <dsp:cNvSpPr/>
      </dsp:nvSpPr>
      <dsp:spPr>
        <a:xfrm>
          <a:off x="5829256" y="3556292"/>
          <a:ext cx="2660429" cy="172335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just" defTabSz="400050">
            <a:lnSpc>
              <a:spcPct val="90000"/>
            </a:lnSpc>
            <a:spcBef>
              <a:spcPct val="0"/>
            </a:spcBef>
            <a:spcAft>
              <a:spcPct val="15000"/>
            </a:spcAft>
            <a:buChar char="•"/>
          </a:pPr>
          <a:r>
            <a:rPr lang="en-US" sz="900" kern="1200" dirty="0">
              <a:latin typeface="Verdana" panose="020B0604030504040204" pitchFamily="34" charset="0"/>
              <a:ea typeface="Verdana" panose="020B0604030504040204" pitchFamily="34" charset="0"/>
              <a:cs typeface="Verdana" panose="020B0604030504040204" pitchFamily="34" charset="0"/>
            </a:rPr>
            <a:t>HPCL has a huge export potential of white oil, especially IP grade of white oil. Majority of overseas end use consumer prefer IP grade over technical grade.  South America &amp; North America are high potential market.</a:t>
          </a:r>
        </a:p>
      </dsp:txBody>
      <dsp:txXfrm>
        <a:off x="6665242" y="4024987"/>
        <a:ext cx="1786586" cy="1216802"/>
      </dsp:txXfrm>
    </dsp:sp>
    <dsp:sp modelId="{81C6AA4B-1E24-465F-A2F7-9AFB4C9BADE4}">
      <dsp:nvSpPr>
        <dsp:cNvPr id="0" name=""/>
        <dsp:cNvSpPr/>
      </dsp:nvSpPr>
      <dsp:spPr>
        <a:xfrm>
          <a:off x="0" y="3556292"/>
          <a:ext cx="2660429" cy="172335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just" defTabSz="400050">
            <a:lnSpc>
              <a:spcPct val="90000"/>
            </a:lnSpc>
            <a:spcBef>
              <a:spcPct val="0"/>
            </a:spcBef>
            <a:spcAft>
              <a:spcPct val="15000"/>
            </a:spcAft>
            <a:buChar char="•"/>
          </a:pPr>
          <a:r>
            <a:rPr lang="en-US" sz="900" kern="1200" dirty="0">
              <a:latin typeface="Verdana" panose="020B0604030504040204" pitchFamily="34" charset="0"/>
              <a:ea typeface="Verdana" panose="020B0604030504040204" pitchFamily="34" charset="0"/>
              <a:cs typeface="Verdana" panose="020B0604030504040204" pitchFamily="34" charset="0"/>
            </a:rPr>
            <a:t>HPCL should focus on strategic tie-ups with FMCG and Cosmetic manufacturers in India,  which will help the company in selling bulk quantities of white oil. Further, HPCL can  customize white oil as per the clients’ requirement. </a:t>
          </a:r>
        </a:p>
      </dsp:txBody>
      <dsp:txXfrm>
        <a:off x="37857" y="4024987"/>
        <a:ext cx="1786586" cy="1216802"/>
      </dsp:txXfrm>
    </dsp:sp>
    <dsp:sp modelId="{4D57CCFF-A45B-4C34-8FE8-A71B281055EB}">
      <dsp:nvSpPr>
        <dsp:cNvPr id="0" name=""/>
        <dsp:cNvSpPr/>
      </dsp:nvSpPr>
      <dsp:spPr>
        <a:xfrm>
          <a:off x="5328728" y="57544"/>
          <a:ext cx="3396171" cy="206146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just" defTabSz="400050">
            <a:lnSpc>
              <a:spcPct val="90000"/>
            </a:lnSpc>
            <a:spcBef>
              <a:spcPct val="0"/>
            </a:spcBef>
            <a:spcAft>
              <a:spcPct val="15000"/>
            </a:spcAft>
            <a:buChar char="•"/>
          </a:pPr>
          <a:r>
            <a:rPr lang="en-US" sz="900" kern="1200" dirty="0">
              <a:latin typeface="Verdana" panose="020B0604030504040204" pitchFamily="34" charset="0"/>
              <a:ea typeface="Verdana" panose="020B0604030504040204" pitchFamily="34" charset="0"/>
              <a:cs typeface="Verdana" panose="020B0604030504040204" pitchFamily="34" charset="0"/>
            </a:rPr>
            <a:t>HPCL should focus on producing base oil at its refinery which will give HPCL an upper edge with other domestic players in the White Oil market. Further, HPCL will be able to add higher profit margin and the company can trade base oil with other white oil manufacturers which will  help the company to expand its product portfolio.</a:t>
          </a:r>
        </a:p>
      </dsp:txBody>
      <dsp:txXfrm>
        <a:off x="6392863" y="102828"/>
        <a:ext cx="2286752" cy="1455527"/>
      </dsp:txXfrm>
    </dsp:sp>
    <dsp:sp modelId="{CE955244-2EC0-45D3-BB17-87E17A892A67}">
      <dsp:nvSpPr>
        <dsp:cNvPr id="0" name=""/>
        <dsp:cNvSpPr/>
      </dsp:nvSpPr>
      <dsp:spPr>
        <a:xfrm>
          <a:off x="0" y="45722"/>
          <a:ext cx="3336178" cy="2099718"/>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just" defTabSz="400050">
            <a:lnSpc>
              <a:spcPct val="90000"/>
            </a:lnSpc>
            <a:spcBef>
              <a:spcPct val="0"/>
            </a:spcBef>
            <a:spcAft>
              <a:spcPct val="15000"/>
            </a:spcAft>
            <a:buChar char="•"/>
          </a:pPr>
          <a:r>
            <a:rPr lang="en-US" sz="900" kern="1200" dirty="0">
              <a:latin typeface="Verdana" panose="020B0604030504040204" pitchFamily="34" charset="0"/>
              <a:ea typeface="Verdana" panose="020B0604030504040204" pitchFamily="34" charset="0"/>
              <a:cs typeface="Verdana" panose="020B0604030504040204" pitchFamily="34" charset="0"/>
            </a:rPr>
            <a:t>The import prices of base oil are volatile, depending on the crude oil prices. If HPCL imports base oil for the manufacturing of white oil, the profit margin will shrink and the domestic competition with other established players in the market will push the market to a highly competitive market.</a:t>
          </a:r>
        </a:p>
      </dsp:txBody>
      <dsp:txXfrm>
        <a:off x="46124" y="91846"/>
        <a:ext cx="2243077" cy="1482541"/>
      </dsp:txXfrm>
    </dsp:sp>
    <dsp:sp modelId="{E9420CFA-A735-4AF7-88CE-3EEA7385124B}">
      <dsp:nvSpPr>
        <dsp:cNvPr id="0" name=""/>
        <dsp:cNvSpPr/>
      </dsp:nvSpPr>
      <dsp:spPr>
        <a:xfrm>
          <a:off x="1976680" y="354018"/>
          <a:ext cx="2331915" cy="2331915"/>
        </a:xfrm>
        <a:prstGeom prst="pieWedg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Scenario 1-Base Oil Import</a:t>
          </a:r>
        </a:p>
      </dsp:txBody>
      <dsp:txXfrm>
        <a:off x="2659682" y="1037020"/>
        <a:ext cx="1648913" cy="1648913"/>
      </dsp:txXfrm>
    </dsp:sp>
    <dsp:sp modelId="{520340B3-E94A-41AA-BC5F-A2C0BDBAF728}">
      <dsp:nvSpPr>
        <dsp:cNvPr id="0" name=""/>
        <dsp:cNvSpPr/>
      </dsp:nvSpPr>
      <dsp:spPr>
        <a:xfrm rot="5400000">
          <a:off x="4416304" y="354018"/>
          <a:ext cx="2331915" cy="2331915"/>
        </a:xfrm>
        <a:prstGeom prst="pieWedge">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Scenario 2-Base Oil Manufacturing</a:t>
          </a:r>
        </a:p>
      </dsp:txBody>
      <dsp:txXfrm rot="-5400000">
        <a:off x="4416304" y="1037020"/>
        <a:ext cx="1648913" cy="1648913"/>
      </dsp:txXfrm>
    </dsp:sp>
    <dsp:sp modelId="{DE239BB0-44F9-463B-ACC1-5188488234C6}">
      <dsp:nvSpPr>
        <dsp:cNvPr id="0" name=""/>
        <dsp:cNvSpPr/>
      </dsp:nvSpPr>
      <dsp:spPr>
        <a:xfrm rot="10800000">
          <a:off x="4416304" y="2793642"/>
          <a:ext cx="2331915" cy="2331915"/>
        </a:xfrm>
        <a:prstGeom prst="pieWedge">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Export Potential</a:t>
          </a:r>
        </a:p>
      </dsp:txBody>
      <dsp:txXfrm rot="10800000">
        <a:off x="4416304" y="2793642"/>
        <a:ext cx="1648913" cy="1648913"/>
      </dsp:txXfrm>
    </dsp:sp>
    <dsp:sp modelId="{5DBEEEA9-F28C-4057-BBB9-1E9001068818}">
      <dsp:nvSpPr>
        <dsp:cNvPr id="0" name=""/>
        <dsp:cNvSpPr/>
      </dsp:nvSpPr>
      <dsp:spPr>
        <a:xfrm rot="16200000">
          <a:off x="1976680" y="2793642"/>
          <a:ext cx="2331915" cy="2331915"/>
        </a:xfrm>
        <a:prstGeom prst="pieWedge">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Domestic Market </a:t>
          </a:r>
        </a:p>
      </dsp:txBody>
      <dsp:txXfrm rot="5400000">
        <a:off x="2659682" y="2793642"/>
        <a:ext cx="1648913" cy="1648913"/>
      </dsp:txXfrm>
    </dsp:sp>
    <dsp:sp modelId="{5DF0B463-67DC-44A1-BD74-27C9E7E8BABA}">
      <dsp:nvSpPr>
        <dsp:cNvPr id="0" name=""/>
        <dsp:cNvSpPr/>
      </dsp:nvSpPr>
      <dsp:spPr>
        <a:xfrm>
          <a:off x="3959884" y="2255094"/>
          <a:ext cx="805130" cy="700113"/>
        </a:xfrm>
        <a:prstGeom prst="circularArrow">
          <a:avLst/>
        </a:prstGeom>
        <a:solidFill>
          <a:schemeClr val="accent4">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42E0E9-EB7A-45F8-907A-BB890AC449C3}">
      <dsp:nvSpPr>
        <dsp:cNvPr id="0" name=""/>
        <dsp:cNvSpPr/>
      </dsp:nvSpPr>
      <dsp:spPr>
        <a:xfrm rot="10800000">
          <a:off x="3959884" y="2524368"/>
          <a:ext cx="805130" cy="700113"/>
        </a:xfrm>
        <a:prstGeom prst="circularArrow">
          <a:avLst/>
        </a:prstGeom>
        <a:solidFill>
          <a:schemeClr val="accent4">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A39478-316A-4D96-A7F1-F6F3BA856061}">
      <dsp:nvSpPr>
        <dsp:cNvPr id="0" name=""/>
        <dsp:cNvSpPr/>
      </dsp:nvSpPr>
      <dsp:spPr>
        <a:xfrm>
          <a:off x="2766" y="0"/>
          <a:ext cx="2418942" cy="609600"/>
        </a:xfrm>
        <a:prstGeom prst="homePlate">
          <a:avLst/>
        </a:prstGeom>
        <a:solidFill>
          <a:schemeClr val="tx1">
            <a:lumMod val="65000"/>
            <a:lumOff val="3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0" kern="1200" dirty="0">
              <a:solidFill>
                <a:schemeClr val="bg1"/>
              </a:solidFill>
              <a:latin typeface="Verdana" panose="020B0604030504040204" pitchFamily="34" charset="0"/>
              <a:ea typeface="Verdana" panose="020B0604030504040204" pitchFamily="34" charset="0"/>
              <a:cs typeface="Verdana" panose="020B0604030504040204" pitchFamily="34" charset="0"/>
            </a:rPr>
            <a:t>Majority of Testing of base oil is</a:t>
          </a:r>
        </a:p>
        <a:p>
          <a:pPr marL="0" lvl="0" indent="0" algn="ctr" defTabSz="400050">
            <a:lnSpc>
              <a:spcPct val="90000"/>
            </a:lnSpc>
            <a:spcBef>
              <a:spcPct val="0"/>
            </a:spcBef>
            <a:spcAft>
              <a:spcPct val="35000"/>
            </a:spcAft>
            <a:buNone/>
          </a:pPr>
          <a:r>
            <a:rPr lang="en-US" sz="900" b="0" kern="1200" dirty="0">
              <a:solidFill>
                <a:schemeClr val="bg1"/>
              </a:solidFill>
              <a:latin typeface="Verdana" panose="020B0604030504040204" pitchFamily="34" charset="0"/>
              <a:ea typeface="Verdana" panose="020B0604030504040204" pitchFamily="34" charset="0"/>
              <a:cs typeface="Verdana" panose="020B0604030504040204" pitchFamily="34" charset="0"/>
            </a:rPr>
            <a:t> done on port after unloading </a:t>
          </a:r>
        </a:p>
      </dsp:txBody>
      <dsp:txXfrm>
        <a:off x="2766" y="0"/>
        <a:ext cx="2266542" cy="609600"/>
      </dsp:txXfrm>
    </dsp:sp>
    <dsp:sp modelId="{E9FDD047-9156-48A1-B944-98CE3BA9BC9B}">
      <dsp:nvSpPr>
        <dsp:cNvPr id="0" name=""/>
        <dsp:cNvSpPr/>
      </dsp:nvSpPr>
      <dsp:spPr>
        <a:xfrm>
          <a:off x="1910552" y="0"/>
          <a:ext cx="2418942" cy="609600"/>
        </a:xfrm>
        <a:prstGeom prst="chevron">
          <a:avLst/>
        </a:prstGeom>
        <a:solidFill>
          <a:schemeClr val="tx1">
            <a:lumMod val="65000"/>
            <a:lumOff val="3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0" kern="1200" dirty="0">
              <a:solidFill>
                <a:schemeClr val="bg1"/>
              </a:solidFill>
              <a:latin typeface="Verdana" panose="020B0604030504040204" pitchFamily="34" charset="0"/>
              <a:ea typeface="Verdana" panose="020B0604030504040204" pitchFamily="34" charset="0"/>
              <a:cs typeface="Verdana" panose="020B0604030504040204" pitchFamily="34" charset="0"/>
            </a:rPr>
            <a:t>Domestic Blenders are only enhancing the properties of base oil </a:t>
          </a:r>
        </a:p>
      </dsp:txBody>
      <dsp:txXfrm>
        <a:off x="2215352" y="0"/>
        <a:ext cx="1809342" cy="609600"/>
      </dsp:txXfrm>
    </dsp:sp>
    <dsp:sp modelId="{BEC6B50D-2868-449D-B9A5-DED129B231D2}">
      <dsp:nvSpPr>
        <dsp:cNvPr id="0" name=""/>
        <dsp:cNvSpPr/>
      </dsp:nvSpPr>
      <dsp:spPr>
        <a:xfrm>
          <a:off x="3875839" y="0"/>
          <a:ext cx="2418942" cy="609600"/>
        </a:xfrm>
        <a:prstGeom prst="chevron">
          <a:avLst/>
        </a:prstGeom>
        <a:solidFill>
          <a:schemeClr val="tx1">
            <a:lumMod val="65000"/>
            <a:lumOff val="3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0" kern="1200" dirty="0">
              <a:solidFill>
                <a:schemeClr val="bg1"/>
              </a:solidFill>
              <a:latin typeface="Verdana" panose="020B0604030504040204" pitchFamily="34" charset="0"/>
              <a:ea typeface="Verdana" panose="020B0604030504040204" pitchFamily="34" charset="0"/>
              <a:cs typeface="Verdana" panose="020B0604030504040204" pitchFamily="34" charset="0"/>
            </a:rPr>
            <a:t>According to end use demand    specialty or White oil is produced   </a:t>
          </a:r>
        </a:p>
      </dsp:txBody>
      <dsp:txXfrm>
        <a:off x="4180639" y="0"/>
        <a:ext cx="1809342" cy="6096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F3818-F121-4602-8F0F-7EC292FDAEDD}">
      <dsp:nvSpPr>
        <dsp:cNvPr id="0" name=""/>
        <dsp:cNvSpPr/>
      </dsp:nvSpPr>
      <dsp:spPr>
        <a:xfrm>
          <a:off x="1592877" y="249461"/>
          <a:ext cx="2517322" cy="2447657"/>
        </a:xfrm>
        <a:prstGeom prst="ellipse">
          <a:avLst/>
        </a:prstGeom>
        <a:solidFill>
          <a:srgbClr val="B68C0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AF789C-056F-4D0F-A8C1-7E2A70D29508}">
      <dsp:nvSpPr>
        <dsp:cNvPr id="0" name=""/>
        <dsp:cNvSpPr/>
      </dsp:nvSpPr>
      <dsp:spPr>
        <a:xfrm>
          <a:off x="1648386" y="305617"/>
          <a:ext cx="2398532" cy="2353915"/>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endParaRPr lang="en-IN" sz="1000" kern="1200" dirty="0">
            <a:latin typeface="Verdana" panose="020B0604030504040204" pitchFamily="34" charset="0"/>
            <a:ea typeface="Verdana" panose="020B0604030504040204" pitchFamily="34" charset="0"/>
            <a:cs typeface="Verdana" panose="020B0604030504040204" pitchFamily="34" charset="0"/>
          </a:endParaRPr>
        </a:p>
        <a:p>
          <a:pPr marL="0" lvl="0" indent="0" algn="ctr" defTabSz="444500">
            <a:lnSpc>
              <a:spcPct val="90000"/>
            </a:lnSpc>
            <a:spcBef>
              <a:spcPct val="0"/>
            </a:spcBef>
            <a:spcAft>
              <a:spcPct val="35000"/>
            </a:spcAft>
            <a:buFont typeface="Arial" panose="020B0604020202020204" pitchFamily="34" charset="0"/>
            <a:buNone/>
          </a:pPr>
          <a:r>
            <a:rPr lang="en-IN" sz="1000" kern="1200" dirty="0">
              <a:latin typeface="Verdana" panose="020B0604030504040204" pitchFamily="34" charset="0"/>
              <a:ea typeface="Verdana" panose="020B0604030504040204" pitchFamily="34" charset="0"/>
              <a:cs typeface="Verdana" panose="020B0604030504040204" pitchFamily="34" charset="0"/>
            </a:rPr>
            <a:t>The Cost Competitiveness is also expected to increase in the market due to increasing with the rising focus of the industry players on providing research and development of the product to provide effective and unique solutions for different applications.</a:t>
          </a:r>
          <a:endParaRPr lang="en-IN" sz="1000" kern="1200" dirty="0">
            <a:solidFill>
              <a:schemeClr val="tx1">
                <a:lumMod val="85000"/>
                <a:lumOff val="15000"/>
              </a:schemeClr>
            </a:solidFill>
          </a:endParaRPr>
        </a:p>
      </dsp:txBody>
      <dsp:txXfrm>
        <a:off x="1991217" y="641891"/>
        <a:ext cx="1713384" cy="16813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CCDB84-CACB-4519-819B-4A0A3767EF30}">
      <dsp:nvSpPr>
        <dsp:cNvPr id="0" name=""/>
        <dsp:cNvSpPr/>
      </dsp:nvSpPr>
      <dsp:spPr>
        <a:xfrm rot="5400000">
          <a:off x="466606" y="1313348"/>
          <a:ext cx="935462" cy="816035"/>
        </a:xfrm>
        <a:prstGeom prst="bentUpArrow">
          <a:avLst>
            <a:gd name="adj1" fmla="val 32840"/>
            <a:gd name="adj2" fmla="val 25000"/>
            <a:gd name="adj3" fmla="val 3578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88457F-6BD6-471E-B100-C1EFD53A292E}">
      <dsp:nvSpPr>
        <dsp:cNvPr id="0" name=""/>
        <dsp:cNvSpPr/>
      </dsp:nvSpPr>
      <dsp:spPr>
        <a:xfrm>
          <a:off x="997" y="47778"/>
          <a:ext cx="2019831" cy="1175408"/>
        </a:xfrm>
        <a:prstGeom prst="roundRect">
          <a:avLst>
            <a:gd name="adj" fmla="val 16670"/>
          </a:avLst>
        </a:prstGeom>
        <a:solidFill>
          <a:schemeClr val="tx1"/>
        </a:solidFill>
        <a:ln w="57150" cap="flat" cmpd="sng" algn="ctr">
          <a:solidFill>
            <a:srgbClr val="0020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Verdana" panose="020B0604030504040204" pitchFamily="34" charset="0"/>
              <a:ea typeface="Verdana" panose="020B0604030504040204" pitchFamily="34" charset="0"/>
              <a:cs typeface="Verdana" panose="020B0604030504040204" pitchFamily="34" charset="0"/>
            </a:rPr>
            <a:t>Conversion of Dicyclopentadiene to E</a:t>
          </a:r>
          <a:r>
            <a:rPr lang="en-IN" sz="1200" kern="1200" dirty="0">
              <a:solidFill>
                <a:schemeClr val="bg1"/>
              </a:solidFill>
              <a:latin typeface="Verdana" panose="020B0604030504040204" pitchFamily="34" charset="0"/>
              <a:ea typeface="Verdana" panose="020B0604030504040204" pitchFamily="34" charset="0"/>
              <a:cs typeface="Verdana" panose="020B0604030504040204" pitchFamily="34" charset="0"/>
            </a:rPr>
            <a:t>ndo-tetrahydrodicyclopentadiene with catalyst Pd/C</a:t>
          </a:r>
        </a:p>
      </dsp:txBody>
      <dsp:txXfrm>
        <a:off x="58386" y="105167"/>
        <a:ext cx="1905053" cy="1060630"/>
      </dsp:txXfrm>
    </dsp:sp>
    <dsp:sp modelId="{1482B16B-A127-49A8-A33B-96BC3339A825}">
      <dsp:nvSpPr>
        <dsp:cNvPr id="0" name=""/>
        <dsp:cNvSpPr/>
      </dsp:nvSpPr>
      <dsp:spPr>
        <a:xfrm>
          <a:off x="2007163" y="173874"/>
          <a:ext cx="1221313" cy="950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ctr" defTabSz="533400">
            <a:lnSpc>
              <a:spcPct val="90000"/>
            </a:lnSpc>
            <a:spcBef>
              <a:spcPct val="0"/>
            </a:spcBef>
            <a:spcAft>
              <a:spcPct val="15000"/>
            </a:spcAft>
            <a:buNone/>
          </a:pPr>
          <a:r>
            <a:rPr lang="en-US" sz="1200" kern="1200" dirty="0">
              <a:solidFill>
                <a:prstClr val="black"/>
              </a:solidFill>
              <a:latin typeface="Verdana" panose="020B0604030504040204" pitchFamily="34" charset="0"/>
              <a:ea typeface="Verdana" panose="020B0604030504040204" pitchFamily="34" charset="0"/>
              <a:cs typeface="Verdana" panose="020B0604030504040204" pitchFamily="34" charset="0"/>
            </a:rPr>
            <a:t>Hydrogenation</a:t>
          </a:r>
          <a:endParaRPr lang="en-IN" sz="1200" kern="1200" dirty="0">
            <a:solidFill>
              <a:prstClr val="black"/>
            </a:solidFill>
            <a:latin typeface="Verdana" panose="020B0604030504040204" pitchFamily="34" charset="0"/>
            <a:ea typeface="Verdana" panose="020B0604030504040204" pitchFamily="34" charset="0"/>
            <a:cs typeface="Verdana" panose="020B0604030504040204" pitchFamily="34" charset="0"/>
          </a:endParaRPr>
        </a:p>
      </dsp:txBody>
      <dsp:txXfrm>
        <a:off x="2007163" y="173874"/>
        <a:ext cx="1221313" cy="950016"/>
      </dsp:txXfrm>
    </dsp:sp>
    <dsp:sp modelId="{8246D7FF-D4D4-47F4-ABDE-559203422B49}">
      <dsp:nvSpPr>
        <dsp:cNvPr id="0" name=""/>
        <dsp:cNvSpPr/>
      </dsp:nvSpPr>
      <dsp:spPr>
        <a:xfrm>
          <a:off x="1475003" y="1337122"/>
          <a:ext cx="1747392" cy="1466262"/>
        </a:xfrm>
        <a:prstGeom prst="roundRect">
          <a:avLst>
            <a:gd name="adj" fmla="val 16670"/>
          </a:avLst>
        </a:prstGeom>
        <a:solidFill>
          <a:prstClr val="white"/>
        </a:solidFill>
        <a:ln w="57150" cap="flat" cmpd="sng" algn="ctr">
          <a:solidFill>
            <a:srgbClr val="0020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prstClr val="black"/>
              </a:solidFill>
              <a:latin typeface="Verdana" panose="020B0604030504040204" pitchFamily="34" charset="0"/>
              <a:ea typeface="Verdana" panose="020B0604030504040204" pitchFamily="34" charset="0"/>
              <a:cs typeface="Verdana" panose="020B0604030504040204" pitchFamily="34" charset="0"/>
            </a:rPr>
            <a:t>Conversion of E</a:t>
          </a:r>
          <a:r>
            <a:rPr lang="en-IN" sz="1200" kern="1200" dirty="0">
              <a:solidFill>
                <a:prstClr val="black"/>
              </a:solidFill>
              <a:latin typeface="Verdana" panose="020B0604030504040204" pitchFamily="34" charset="0"/>
              <a:ea typeface="Verdana" panose="020B0604030504040204" pitchFamily="34" charset="0"/>
              <a:cs typeface="Verdana" panose="020B0604030504040204" pitchFamily="34" charset="0"/>
            </a:rPr>
            <a:t>ndo-tetrahydrodicyclopentadiene to Exo-tetrahydrodicyclopentadiene with Conc. Sulphuric acid</a:t>
          </a:r>
        </a:p>
      </dsp:txBody>
      <dsp:txXfrm>
        <a:off x="1546593" y="1408712"/>
        <a:ext cx="1604212" cy="1323082"/>
      </dsp:txXfrm>
    </dsp:sp>
    <dsp:sp modelId="{901C8FE5-8930-41E7-A636-9294773431DD}">
      <dsp:nvSpPr>
        <dsp:cNvPr id="0" name=""/>
        <dsp:cNvSpPr/>
      </dsp:nvSpPr>
      <dsp:spPr>
        <a:xfrm>
          <a:off x="3146653" y="2221553"/>
          <a:ext cx="1306634" cy="430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ctr" defTabSz="533400">
            <a:lnSpc>
              <a:spcPct val="90000"/>
            </a:lnSpc>
            <a:spcBef>
              <a:spcPct val="0"/>
            </a:spcBef>
            <a:spcAft>
              <a:spcPct val="15000"/>
            </a:spcAft>
            <a:buNone/>
          </a:pPr>
          <a:r>
            <a:rPr lang="en-US" sz="1200" kern="1200" dirty="0">
              <a:solidFill>
                <a:prstClr val="black"/>
              </a:solidFill>
              <a:latin typeface="Verdana" panose="020B0604030504040204" pitchFamily="34" charset="0"/>
              <a:ea typeface="Verdana" panose="020B0604030504040204" pitchFamily="34" charset="0"/>
              <a:cs typeface="Verdana" panose="020B0604030504040204" pitchFamily="34" charset="0"/>
            </a:rPr>
            <a:t>Isomerization</a:t>
          </a:r>
          <a:endParaRPr lang="en-IN" sz="1200" kern="1200" dirty="0">
            <a:solidFill>
              <a:prstClr val="black"/>
            </a:solidFill>
            <a:latin typeface="Verdana" panose="020B0604030504040204" pitchFamily="34" charset="0"/>
            <a:ea typeface="Verdana" panose="020B0604030504040204" pitchFamily="34" charset="0"/>
            <a:cs typeface="Verdana" panose="020B0604030504040204" pitchFamily="34" charset="0"/>
          </a:endParaRPr>
        </a:p>
      </dsp:txBody>
      <dsp:txXfrm>
        <a:off x="3146653" y="2221553"/>
        <a:ext cx="1306634" cy="430044"/>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A066CB-0DC8-41C8-A5A3-B5CCD896A458}" type="datetimeFigureOut">
              <a:rPr lang="en-US" smtClean="0"/>
              <a:t>9/28/2021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EAF4-FEDA-48BF-AB3D-C8429E600AF3}" type="slidenum">
              <a:rPr lang="en-US" smtClean="0"/>
              <a:t>‹#›</a:t>
            </a:fld>
            <a:endParaRPr lang="en-US" dirty="0"/>
          </a:p>
        </p:txBody>
      </p:sp>
    </p:spTree>
    <p:extLst>
      <p:ext uri="{BB962C8B-B14F-4D97-AF65-F5344CB8AC3E}">
        <p14:creationId xmlns:p14="http://schemas.microsoft.com/office/powerpoint/2010/main" val="3626697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DEAF4-FEDA-48BF-AB3D-C8429E600AF3}" type="slidenum">
              <a:rPr lang="en-US" smtClean="0"/>
              <a:t>13</a:t>
            </a:fld>
            <a:endParaRPr lang="en-US" dirty="0"/>
          </a:p>
        </p:txBody>
      </p:sp>
    </p:spTree>
    <p:extLst>
      <p:ext uri="{BB962C8B-B14F-4D97-AF65-F5344CB8AC3E}">
        <p14:creationId xmlns:p14="http://schemas.microsoft.com/office/powerpoint/2010/main" val="168706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647434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047381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841384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E60F54-C7BF-4AEC-9E33-746AF15E0ECA}"/>
              </a:ext>
            </a:extLst>
          </p:cNvPr>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p:spPr>
      </p:pic>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BCCB1D6-54C7-482A-8C9C-BB7FBCF20D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73329" y="237384"/>
            <a:ext cx="1104107" cy="346387"/>
          </a:xfrm>
          <a:prstGeom prst="rect">
            <a:avLst/>
          </a:prstGeom>
        </p:spPr>
      </p:pic>
      <p:pic>
        <p:nvPicPr>
          <p:cNvPr id="8" name="Picture 7" descr="A close up of a building&#10;&#10;Description generated with high confidence">
            <a:extLst>
              <a:ext uri="{FF2B5EF4-FFF2-40B4-BE49-F238E27FC236}">
                <a16:creationId xmlns:a16="http://schemas.microsoft.com/office/drawing/2014/main" id="{95547C68-ACE9-4A1D-88D0-00B48BF7A292}"/>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1154750" y="583771"/>
            <a:ext cx="10298750" cy="6048663"/>
          </a:xfrm>
          <a:prstGeom prst="rect">
            <a:avLst/>
          </a:prstGeom>
        </p:spPr>
      </p:pic>
    </p:spTree>
    <p:extLst>
      <p:ext uri="{BB962C8B-B14F-4D97-AF65-F5344CB8AC3E}">
        <p14:creationId xmlns:p14="http://schemas.microsoft.com/office/powerpoint/2010/main" val="154486511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0" name="Slide Number Placeholder 7">
            <a:extLst>
              <a:ext uri="{FF2B5EF4-FFF2-40B4-BE49-F238E27FC236}">
                <a16:creationId xmlns:a16="http://schemas.microsoft.com/office/drawing/2014/main" id="{7741841B-545E-426B-8B98-EC6400113E8A}"/>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56679" y="181977"/>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8" name="Footer Placeholder 6">
            <a:extLst>
              <a:ext uri="{FF2B5EF4-FFF2-40B4-BE49-F238E27FC236}">
                <a16:creationId xmlns:a16="http://schemas.microsoft.com/office/drawing/2014/main" id="{66FE357B-B70F-4AE3-9F22-92FE2377AD5F}"/>
              </a:ext>
            </a:extLst>
          </p:cNvPr>
          <p:cNvSpPr txBox="1">
            <a:spLocks/>
          </p:cNvSpPr>
          <p:nvPr userDrawn="1"/>
        </p:nvSpPr>
        <p:spPr>
          <a:xfrm>
            <a:off x="8172481" y="6691762"/>
            <a:ext cx="971521"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ysClr val="windowText" lastClr="000000"/>
                </a:solidFill>
              </a:rPr>
              <a:t>© TechSci Research</a:t>
            </a:r>
          </a:p>
        </p:txBody>
      </p:sp>
      <p:sp>
        <p:nvSpPr>
          <p:cNvPr id="12" name="Rectangle 11">
            <a:extLst>
              <a:ext uri="{FF2B5EF4-FFF2-40B4-BE49-F238E27FC236}">
                <a16:creationId xmlns:a16="http://schemas.microsoft.com/office/drawing/2014/main" id="{C5444CE9-E27A-44FC-8410-BE988B1B9E1B}"/>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9495010D-1689-4C00-896E-B869E71023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224361560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E635BA-C786-47F1-86BB-223E41434C0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374339C5-E2DB-4A1C-8B1C-83267FB84AF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5" name="Rectangle 4">
            <a:extLst>
              <a:ext uri="{FF2B5EF4-FFF2-40B4-BE49-F238E27FC236}">
                <a16:creationId xmlns:a16="http://schemas.microsoft.com/office/drawing/2014/main" id="{E1134CBD-05EB-4EB3-9BE9-33B0F080B48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7AC76BAA-7A44-4761-81FD-C373E95D612B}"/>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7">
            <a:extLst>
              <a:ext uri="{FF2B5EF4-FFF2-40B4-BE49-F238E27FC236}">
                <a16:creationId xmlns:a16="http://schemas.microsoft.com/office/drawing/2014/main" id="{8C2C044B-31E0-4789-B3B9-72955E3EA641}"/>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8" name="Footer Placeholder 6">
            <a:extLst>
              <a:ext uri="{FF2B5EF4-FFF2-40B4-BE49-F238E27FC236}">
                <a16:creationId xmlns:a16="http://schemas.microsoft.com/office/drawing/2014/main" id="{7C68C189-1A79-4B5C-9E2E-5E31BF234956}"/>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36047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072082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857977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406101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9/28/2021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82705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9/28/2021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574742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9/28/2021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pic>
        <p:nvPicPr>
          <p:cNvPr id="7" name="Picture 6">
            <a:extLst>
              <a:ext uri="{FF2B5EF4-FFF2-40B4-BE49-F238E27FC236}">
                <a16:creationId xmlns:a16="http://schemas.microsoft.com/office/drawing/2014/main" id="{E7CF9F1E-FEE3-4B6A-A0BB-8F9D797CDE3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Tree>
    <p:extLst>
      <p:ext uri="{BB962C8B-B14F-4D97-AF65-F5344CB8AC3E}">
        <p14:creationId xmlns:p14="http://schemas.microsoft.com/office/powerpoint/2010/main" val="3413459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182660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Escorts Agri-machinery 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839293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9/28/2021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8891367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6" r:id="rId12"/>
    <p:sldLayoutId id="2147483675" r:id="rId13"/>
    <p:sldLayoutId id="214748367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4.xml"/><Relationship Id="rId5" Type="http://schemas.openxmlformats.org/officeDocument/2006/relationships/image" Target="../media/image13.jp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chart" Target="../charts/chart11.xml"/><Relationship Id="rId4" Type="http://schemas.openxmlformats.org/officeDocument/2006/relationships/chart" Target="../charts/char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jpg"/><Relationship Id="rId1" Type="http://schemas.openxmlformats.org/officeDocument/2006/relationships/slideLayout" Target="../slideLayouts/slideLayout14.xml"/><Relationship Id="rId5" Type="http://schemas.openxmlformats.org/officeDocument/2006/relationships/image" Target="../media/image13.jp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chart" Target="../charts/chart12.xml"/><Relationship Id="rId7" Type="http://schemas.openxmlformats.org/officeDocument/2006/relationships/image" Target="../media/image22.sv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chart" Target="../charts/chart14.xml"/><Relationship Id="rId10" Type="http://schemas.openxmlformats.org/officeDocument/2006/relationships/image" Target="../media/image1.png"/><Relationship Id="rId4" Type="http://schemas.openxmlformats.org/officeDocument/2006/relationships/chart" Target="../charts/chart13.xml"/><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hyperlink" Target="https://www.universetoday.com/129865/lightweight-telescopes-cubesats-using-carbon-nanotube-mirrors/" TargetMode="External"/><Relationship Id="rId2" Type="http://schemas.openxmlformats.org/officeDocument/2006/relationships/image" Target="../media/image25.jpg"/><Relationship Id="rId1" Type="http://schemas.openxmlformats.org/officeDocument/2006/relationships/slideLayout" Target="../slideLayouts/slideLayout14.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chart" Target="../charts/chart15.xml"/><Relationship Id="rId7" Type="http://schemas.openxmlformats.org/officeDocument/2006/relationships/diagramQuickStyle" Target="../diagrams/quickStyle5.xml"/><Relationship Id="rId2" Type="http://schemas.openxmlformats.org/officeDocument/2006/relationships/image" Target="../media/image26.jpg"/><Relationship Id="rId1" Type="http://schemas.openxmlformats.org/officeDocument/2006/relationships/slideLayout" Target="../slideLayouts/slideLayout7.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1.png"/><Relationship Id="rId4" Type="http://schemas.openxmlformats.org/officeDocument/2006/relationships/chart" Target="../charts/chart16.xml"/><Relationship Id="rId9" Type="http://schemas.microsoft.com/office/2007/relationships/diagramDrawing" Target="../diagrams/drawing5.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jpg"/><Relationship Id="rId1" Type="http://schemas.openxmlformats.org/officeDocument/2006/relationships/slideLayout" Target="../slideLayouts/slideLayout14.xml"/><Relationship Id="rId5" Type="http://schemas.openxmlformats.org/officeDocument/2006/relationships/image" Target="../media/image13.jp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chart" Target="../charts/chart19.xml"/><Relationship Id="rId4" Type="http://schemas.openxmlformats.org/officeDocument/2006/relationships/chart" Target="../charts/char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commons.wikimedia.org/wiki/File:Tomahawk_Land_Attack_Missile_(_Cruise_Missile)_(TLAM)_flying_through_the_air._12-04-2000_MOD_45138116.jpg" TargetMode="External"/><Relationship Id="rId2" Type="http://schemas.openxmlformats.org/officeDocument/2006/relationships/image" Target="../media/image29.jpeg"/><Relationship Id="rId1" Type="http://schemas.openxmlformats.org/officeDocument/2006/relationships/slideLayout" Target="../slideLayouts/slideLayout14.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image" Target="../media/image30.jpg"/><Relationship Id="rId1" Type="http://schemas.openxmlformats.org/officeDocument/2006/relationships/slideLayout" Target="../slideLayouts/slideLayout7.xml"/><Relationship Id="rId5" Type="http://schemas.openxmlformats.org/officeDocument/2006/relationships/chart" Target="../charts/chart22.xml"/><Relationship Id="rId4" Type="http://schemas.openxmlformats.org/officeDocument/2006/relationships/chart" Target="../charts/chart2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0.jpg"/><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4.xml"/><Relationship Id="rId5" Type="http://schemas.openxmlformats.org/officeDocument/2006/relationships/image" Target="../media/image13.jp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chart" Target="../charts/chart1.xml"/><Relationship Id="rId7" Type="http://schemas.openxmlformats.org/officeDocument/2006/relationships/diagramQuickStyle" Target="../diagrams/quickStyle1.xml"/><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chart" Target="../charts/chart2.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g"/><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g"/><Relationship Id="rId1" Type="http://schemas.openxmlformats.org/officeDocument/2006/relationships/slideLayout" Target="../slideLayouts/slideLayout14.xml"/><Relationship Id="rId5" Type="http://schemas.openxmlformats.org/officeDocument/2006/relationships/image" Target="../media/image13.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chart" Target="../charts/chart6.xml"/><Relationship Id="rId4" Type="http://schemas.openxmlformats.org/officeDocument/2006/relationships/chart" Target="../charts/chart5.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imeline&#10;&#10;Description automatically generated">
            <a:extLst>
              <a:ext uri="{FF2B5EF4-FFF2-40B4-BE49-F238E27FC236}">
                <a16:creationId xmlns:a16="http://schemas.microsoft.com/office/drawing/2014/main" id="{6941AA9C-5771-4D04-A952-8D799D5EC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14" name="TextBox 13">
            <a:extLst>
              <a:ext uri="{FF2B5EF4-FFF2-40B4-BE49-F238E27FC236}">
                <a16:creationId xmlns:a16="http://schemas.microsoft.com/office/drawing/2014/main" id="{D035B458-48F7-452F-88AB-6579364D17D3}"/>
              </a:ext>
            </a:extLst>
          </p:cNvPr>
          <p:cNvSpPr txBox="1"/>
          <p:nvPr/>
        </p:nvSpPr>
        <p:spPr>
          <a:xfrm>
            <a:off x="0" y="5600717"/>
            <a:ext cx="6574410" cy="707886"/>
          </a:xfrm>
          <a:prstGeom prst="rect">
            <a:avLst/>
          </a:prstGeom>
          <a:noFill/>
        </p:spPr>
        <p:txBody>
          <a:bodyPr wrap="square" rtlCol="0">
            <a:spAutoFit/>
          </a:bodyPr>
          <a:lstStyle/>
          <a:p>
            <a:r>
              <a:rPr lang="en-US" sz="2000" dirty="0">
                <a:solidFill>
                  <a:schemeClr val="bg1"/>
                </a:solidFill>
                <a:latin typeface="Arial" panose="020B0604020202020204" pitchFamily="34" charset="0"/>
                <a:ea typeface="Roboto" pitchFamily="2" charset="0"/>
                <a:cs typeface="Arial" panose="020B0604020202020204" pitchFamily="34" charset="0"/>
              </a:rPr>
              <a:t>Market Survey for Specialty Products </a:t>
            </a:r>
          </a:p>
          <a:p>
            <a:r>
              <a:rPr lang="en-US" sz="2000" dirty="0">
                <a:solidFill>
                  <a:schemeClr val="bg1"/>
                </a:solidFill>
                <a:latin typeface="Arial" panose="020B0604020202020204" pitchFamily="34" charset="0"/>
                <a:ea typeface="Roboto" pitchFamily="2" charset="0"/>
                <a:cs typeface="Arial" panose="020B0604020202020204" pitchFamily="34" charset="0"/>
              </a:rPr>
              <a:t>Final Presentation</a:t>
            </a:r>
          </a:p>
        </p:txBody>
      </p:sp>
      <p:sp>
        <p:nvSpPr>
          <p:cNvPr id="19" name="Rectangle 18">
            <a:extLst>
              <a:ext uri="{FF2B5EF4-FFF2-40B4-BE49-F238E27FC236}">
                <a16:creationId xmlns:a16="http://schemas.microsoft.com/office/drawing/2014/main" id="{6A998602-62ED-43FB-9D85-9B0E863CCEA2}"/>
              </a:ext>
            </a:extLst>
          </p:cNvPr>
          <p:cNvSpPr/>
          <p:nvPr/>
        </p:nvSpPr>
        <p:spPr>
          <a:xfrm>
            <a:off x="6234486" y="5598026"/>
            <a:ext cx="2249114" cy="338554"/>
          </a:xfrm>
          <a:prstGeom prst="rect">
            <a:avLst/>
          </a:prstGeom>
          <a:noFill/>
          <a:ln>
            <a:noFill/>
          </a:ln>
        </p:spPr>
        <p:txBody>
          <a:bodyPr wrap="square" anchor="ctr">
            <a:spAutoFit/>
          </a:bodyPr>
          <a:lstStyle/>
          <a:p>
            <a:r>
              <a:rPr lang="en-IN" sz="1600" dirty="0">
                <a:solidFill>
                  <a:schemeClr val="bg1"/>
                </a:solidFill>
                <a:latin typeface="Arial" panose="020B0604020202020204" pitchFamily="34" charset="0"/>
                <a:cs typeface="Arial" panose="020B0604020202020204" pitchFamily="34" charset="0"/>
              </a:rPr>
              <a:t>Prepared for:</a:t>
            </a:r>
          </a:p>
        </p:txBody>
      </p:sp>
      <p:pic>
        <p:nvPicPr>
          <p:cNvPr id="5" name="Picture 4" descr="A picture containing factory, sky, outdoor, building&#10;&#10;Description automatically generated">
            <a:extLst>
              <a:ext uri="{FF2B5EF4-FFF2-40B4-BE49-F238E27FC236}">
                <a16:creationId xmlns:a16="http://schemas.microsoft.com/office/drawing/2014/main" id="{B0E97A2C-C660-4A92-8C5B-C45C07E1B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537" y="1029089"/>
            <a:ext cx="4274698" cy="35105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8" descr="http://s3.amazonaws.com/digitaltrends-uploads-prod/2016/02/carbon-nanotubes.jpg">
            <a:extLst>
              <a:ext uri="{FF2B5EF4-FFF2-40B4-BE49-F238E27FC236}">
                <a16:creationId xmlns:a16="http://schemas.microsoft.com/office/drawing/2014/main" id="{5D200D43-91F5-42FB-8180-C49FE07C30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4767" y="1029089"/>
            <a:ext cx="4397539" cy="35296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Logo&#10;&#10;Description automatically generated">
            <a:extLst>
              <a:ext uri="{FF2B5EF4-FFF2-40B4-BE49-F238E27FC236}">
                <a16:creationId xmlns:a16="http://schemas.microsoft.com/office/drawing/2014/main" id="{B0478818-C640-4139-9F6A-99F91C7DB3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9592" y="5023101"/>
            <a:ext cx="947737" cy="1204912"/>
          </a:xfrm>
          <a:prstGeom prst="rect">
            <a:avLst/>
          </a:prstGeom>
        </p:spPr>
      </p:pic>
      <p:pic>
        <p:nvPicPr>
          <p:cNvPr id="11" name="Picture 10">
            <a:extLst>
              <a:ext uri="{FF2B5EF4-FFF2-40B4-BE49-F238E27FC236}">
                <a16:creationId xmlns:a16="http://schemas.microsoft.com/office/drawing/2014/main" id="{0503C277-4CCA-41D9-9F62-4F321959D6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8611" y="97684"/>
            <a:ext cx="1457323" cy="457200"/>
          </a:xfrm>
          <a:prstGeom prst="rect">
            <a:avLst/>
          </a:prstGeom>
        </p:spPr>
      </p:pic>
      <p:sp>
        <p:nvSpPr>
          <p:cNvPr id="6" name="TextBox 5">
            <a:extLst>
              <a:ext uri="{FF2B5EF4-FFF2-40B4-BE49-F238E27FC236}">
                <a16:creationId xmlns:a16="http://schemas.microsoft.com/office/drawing/2014/main" id="{13901ADB-F00C-49E5-9062-FA7555BA241D}"/>
              </a:ext>
            </a:extLst>
          </p:cNvPr>
          <p:cNvSpPr txBox="1"/>
          <p:nvPr/>
        </p:nvSpPr>
        <p:spPr>
          <a:xfrm>
            <a:off x="204537" y="326284"/>
            <a:ext cx="3007895" cy="738664"/>
          </a:xfrm>
          <a:prstGeom prst="rect">
            <a:avLst/>
          </a:prstGeom>
          <a:noFill/>
        </p:spPr>
        <p:txBody>
          <a:bodyPr wrap="square" rtlCol="0">
            <a:spAutoFit/>
          </a:bodyPr>
          <a:lstStyle/>
          <a:p>
            <a:r>
              <a:rPr lang="en-IN" sz="1400" dirty="0"/>
              <a:t>MARKET INTELLIGENCE | CONSULTING</a:t>
            </a:r>
          </a:p>
          <a:p>
            <a:r>
              <a:rPr lang="en-IN" sz="1400" dirty="0"/>
              <a:t>www.techsciresearch.com </a:t>
            </a:r>
          </a:p>
          <a:p>
            <a:endParaRPr lang="en-IN" sz="1400" dirty="0"/>
          </a:p>
        </p:txBody>
      </p:sp>
    </p:spTree>
    <p:extLst>
      <p:ext uri="{BB962C8B-B14F-4D97-AF65-F5344CB8AC3E}">
        <p14:creationId xmlns:p14="http://schemas.microsoft.com/office/powerpoint/2010/main" val="3528435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E377B5F8-6272-4258-A40E-9D3015596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A6FE210E-19EF-4D61-98D7-9394CCA3F04A}"/>
              </a:ext>
            </a:extLst>
          </p:cNvPr>
          <p:cNvSpPr txBox="1"/>
          <p:nvPr/>
        </p:nvSpPr>
        <p:spPr>
          <a:xfrm>
            <a:off x="123747" y="714792"/>
            <a:ext cx="5173967" cy="292068"/>
          </a:xfrm>
          <a:prstGeom prst="rect">
            <a:avLst/>
          </a:prstGeom>
          <a:noFill/>
        </p:spPr>
        <p:txBody>
          <a:bodyPr wrap="square" rtlCol="0">
            <a:spAutoFit/>
          </a:bodyPr>
          <a:lstStyle>
            <a:defPPr>
              <a:defRPr lang="en-US"/>
            </a:defPPr>
            <a:lvl1pPr lvl="0">
              <a:lnSpc>
                <a:spcPct val="150000"/>
              </a:lnSpc>
              <a:defRPr sz="1000" b="1" kern="0">
                <a:solidFill>
                  <a:srgbClr val="002060"/>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solidFill>
                  <a:schemeClr val="tx1"/>
                </a:solidFill>
              </a:rPr>
              <a:t>White Oil &amp; </a:t>
            </a:r>
            <a:r>
              <a:rPr lang="en-IN" dirty="0">
                <a:solidFill>
                  <a:schemeClr val="tx1"/>
                </a:solidFill>
              </a:rPr>
              <a:t>Speciality</a:t>
            </a:r>
            <a:r>
              <a:rPr lang="en-US" dirty="0">
                <a:solidFill>
                  <a:schemeClr val="tx1"/>
                </a:solidFill>
              </a:rPr>
              <a:t> Oil Production Value Chain (except BPCL) </a:t>
            </a:r>
          </a:p>
        </p:txBody>
      </p:sp>
      <p:sp>
        <p:nvSpPr>
          <p:cNvPr id="5" name="Flowchart: Process 4">
            <a:extLst>
              <a:ext uri="{FF2B5EF4-FFF2-40B4-BE49-F238E27FC236}">
                <a16:creationId xmlns:a16="http://schemas.microsoft.com/office/drawing/2014/main" id="{C45B5A58-9D76-4B6C-8621-24AADC47D371}"/>
              </a:ext>
            </a:extLst>
          </p:cNvPr>
          <p:cNvSpPr/>
          <p:nvPr/>
        </p:nvSpPr>
        <p:spPr>
          <a:xfrm>
            <a:off x="188719" y="1229176"/>
            <a:ext cx="2056324" cy="27102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Imported Base Oil</a:t>
            </a:r>
          </a:p>
        </p:txBody>
      </p:sp>
      <p:cxnSp>
        <p:nvCxnSpPr>
          <p:cNvPr id="6" name="Straight Connector 5">
            <a:extLst>
              <a:ext uri="{FF2B5EF4-FFF2-40B4-BE49-F238E27FC236}">
                <a16:creationId xmlns:a16="http://schemas.microsoft.com/office/drawing/2014/main" id="{D733B3EF-532A-46B2-9619-BBDCF1B9D30E}"/>
              </a:ext>
            </a:extLst>
          </p:cNvPr>
          <p:cNvCxnSpPr>
            <a:cxnSpLocks/>
          </p:cNvCxnSpPr>
          <p:nvPr/>
        </p:nvCxnSpPr>
        <p:spPr>
          <a:xfrm flipV="1">
            <a:off x="1219259" y="2005374"/>
            <a:ext cx="0" cy="24276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236F6D6-0152-4AC3-AA71-5E19133FE78A}"/>
              </a:ext>
            </a:extLst>
          </p:cNvPr>
          <p:cNvCxnSpPr>
            <a:cxnSpLocks/>
          </p:cNvCxnSpPr>
          <p:nvPr/>
        </p:nvCxnSpPr>
        <p:spPr>
          <a:xfrm flipV="1">
            <a:off x="5978189" y="2429443"/>
            <a:ext cx="0" cy="24276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891184-F0F3-4A75-A9E1-250D99A3ECF3}"/>
              </a:ext>
            </a:extLst>
          </p:cNvPr>
          <p:cNvCxnSpPr>
            <a:cxnSpLocks/>
          </p:cNvCxnSpPr>
          <p:nvPr/>
        </p:nvCxnSpPr>
        <p:spPr>
          <a:xfrm flipV="1">
            <a:off x="5980739" y="2146851"/>
            <a:ext cx="0" cy="29154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E9AD2A5-B3E1-430E-9168-F17C98F09FB7}"/>
              </a:ext>
            </a:extLst>
          </p:cNvPr>
          <p:cNvCxnSpPr>
            <a:cxnSpLocks/>
          </p:cNvCxnSpPr>
          <p:nvPr/>
        </p:nvCxnSpPr>
        <p:spPr>
          <a:xfrm flipV="1">
            <a:off x="1219259" y="1519110"/>
            <a:ext cx="0" cy="24582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C7F8356-05CF-4DE0-8036-1C91EFB17D4D}"/>
              </a:ext>
            </a:extLst>
          </p:cNvPr>
          <p:cNvSpPr txBox="1"/>
          <p:nvPr/>
        </p:nvSpPr>
        <p:spPr>
          <a:xfrm>
            <a:off x="464957" y="2203012"/>
            <a:ext cx="1531544" cy="400110"/>
          </a:xfrm>
          <a:prstGeom prst="rect">
            <a:avLst/>
          </a:prstGeom>
          <a:solidFill>
            <a:schemeClr val="accent6">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S-Oil, GS Caltex </a:t>
            </a:r>
            <a:r>
              <a:rPr lang="en-US"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Kixx</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Lubo</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3C618CD6-1BA7-42EE-8D6F-1844EAE2F8D6}"/>
              </a:ext>
            </a:extLst>
          </p:cNvPr>
          <p:cNvSpPr txBox="1"/>
          <p:nvPr/>
        </p:nvSpPr>
        <p:spPr>
          <a:xfrm>
            <a:off x="3241286" y="1971099"/>
            <a:ext cx="1531544" cy="861774"/>
          </a:xfrm>
          <a:prstGeom prst="rect">
            <a:avLst/>
          </a:prstGeom>
          <a:solidFill>
            <a:schemeClr val="accent6">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Savita Oil, Columbia Petro Chem, </a:t>
            </a:r>
            <a:r>
              <a:rPr lang="en-US"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Gandhar</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Oil, Apar </a:t>
            </a:r>
            <a:r>
              <a:rPr lang="en-US"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Industries,Panama</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Petrochem</a:t>
            </a:r>
          </a:p>
        </p:txBody>
      </p:sp>
      <p:sp>
        <p:nvSpPr>
          <p:cNvPr id="12" name="TextBox 11">
            <a:extLst>
              <a:ext uri="{FF2B5EF4-FFF2-40B4-BE49-F238E27FC236}">
                <a16:creationId xmlns:a16="http://schemas.microsoft.com/office/drawing/2014/main" id="{242F83B0-937B-4126-8767-0B9E582B6F22}"/>
              </a:ext>
            </a:extLst>
          </p:cNvPr>
          <p:cNvSpPr txBox="1"/>
          <p:nvPr/>
        </p:nvSpPr>
        <p:spPr>
          <a:xfrm>
            <a:off x="477079" y="1762539"/>
            <a:ext cx="2332383" cy="246221"/>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(Major Base Oil Supplier)</a:t>
            </a:r>
          </a:p>
        </p:txBody>
      </p:sp>
      <p:sp>
        <p:nvSpPr>
          <p:cNvPr id="13" name="TextBox 12">
            <a:extLst>
              <a:ext uri="{FF2B5EF4-FFF2-40B4-BE49-F238E27FC236}">
                <a16:creationId xmlns:a16="http://schemas.microsoft.com/office/drawing/2014/main" id="{04621D01-9119-48A1-8D9C-EA51C6CB53C1}"/>
              </a:ext>
            </a:extLst>
          </p:cNvPr>
          <p:cNvSpPr txBox="1"/>
          <p:nvPr/>
        </p:nvSpPr>
        <p:spPr>
          <a:xfrm rot="16200000">
            <a:off x="1665933" y="1975967"/>
            <a:ext cx="1998294" cy="246221"/>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(Major White Oil Importer)</a:t>
            </a:r>
          </a:p>
        </p:txBody>
      </p:sp>
      <p:cxnSp>
        <p:nvCxnSpPr>
          <p:cNvPr id="14" name="Straight Connector 13">
            <a:extLst>
              <a:ext uri="{FF2B5EF4-FFF2-40B4-BE49-F238E27FC236}">
                <a16:creationId xmlns:a16="http://schemas.microsoft.com/office/drawing/2014/main" id="{EB0D066D-CADA-4150-ADE3-1D1A53884A37}"/>
              </a:ext>
            </a:extLst>
          </p:cNvPr>
          <p:cNvCxnSpPr>
            <a:cxnSpLocks/>
          </p:cNvCxnSpPr>
          <p:nvPr/>
        </p:nvCxnSpPr>
        <p:spPr>
          <a:xfrm flipV="1">
            <a:off x="2007764" y="2434172"/>
            <a:ext cx="483645" cy="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FF93FE0-A284-4192-8AC9-1950B83B94F2}"/>
              </a:ext>
            </a:extLst>
          </p:cNvPr>
          <p:cNvCxnSpPr>
            <a:cxnSpLocks/>
          </p:cNvCxnSpPr>
          <p:nvPr/>
        </p:nvCxnSpPr>
        <p:spPr>
          <a:xfrm flipV="1">
            <a:off x="2716755" y="2454050"/>
            <a:ext cx="483645" cy="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E09E33F-7A8D-43CE-84E6-FC65544DA1D1}"/>
              </a:ext>
            </a:extLst>
          </p:cNvPr>
          <p:cNvSpPr txBox="1"/>
          <p:nvPr/>
        </p:nvSpPr>
        <p:spPr>
          <a:xfrm rot="16200000">
            <a:off x="4786818" y="2105178"/>
            <a:ext cx="1143531" cy="246221"/>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(Process)</a:t>
            </a:r>
          </a:p>
        </p:txBody>
      </p:sp>
      <p:cxnSp>
        <p:nvCxnSpPr>
          <p:cNvPr id="17" name="Straight Connector 16">
            <a:extLst>
              <a:ext uri="{FF2B5EF4-FFF2-40B4-BE49-F238E27FC236}">
                <a16:creationId xmlns:a16="http://schemas.microsoft.com/office/drawing/2014/main" id="{7E77D449-634B-4B12-A55F-6FEF631EA4FC}"/>
              </a:ext>
            </a:extLst>
          </p:cNvPr>
          <p:cNvCxnSpPr>
            <a:cxnSpLocks/>
          </p:cNvCxnSpPr>
          <p:nvPr/>
        </p:nvCxnSpPr>
        <p:spPr>
          <a:xfrm flipV="1">
            <a:off x="4757588" y="2454052"/>
            <a:ext cx="483645" cy="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3954BD2-4C0A-4D5C-92C0-E23ECB964CDF}"/>
              </a:ext>
            </a:extLst>
          </p:cNvPr>
          <p:cNvCxnSpPr>
            <a:cxnSpLocks/>
          </p:cNvCxnSpPr>
          <p:nvPr/>
        </p:nvCxnSpPr>
        <p:spPr>
          <a:xfrm flipV="1">
            <a:off x="5440075" y="2447428"/>
            <a:ext cx="536656" cy="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893FEA6-7EA8-48F7-A295-EE7ED0D8794A}"/>
              </a:ext>
            </a:extLst>
          </p:cNvPr>
          <p:cNvSpPr txBox="1"/>
          <p:nvPr/>
        </p:nvSpPr>
        <p:spPr>
          <a:xfrm>
            <a:off x="5938103" y="1858456"/>
            <a:ext cx="1531544" cy="246221"/>
          </a:xfrm>
          <a:prstGeom prst="rect">
            <a:avLst/>
          </a:prstGeom>
          <a:solidFill>
            <a:schemeClr val="accent6">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Specialty Oil</a:t>
            </a:r>
          </a:p>
        </p:txBody>
      </p:sp>
      <p:sp>
        <p:nvSpPr>
          <p:cNvPr id="20" name="TextBox 19">
            <a:extLst>
              <a:ext uri="{FF2B5EF4-FFF2-40B4-BE49-F238E27FC236}">
                <a16:creationId xmlns:a16="http://schemas.microsoft.com/office/drawing/2014/main" id="{0DFDC112-E2FC-4AA3-81B2-31863B7AF8FE}"/>
              </a:ext>
            </a:extLst>
          </p:cNvPr>
          <p:cNvSpPr txBox="1"/>
          <p:nvPr/>
        </p:nvSpPr>
        <p:spPr>
          <a:xfrm>
            <a:off x="5931477" y="2673466"/>
            <a:ext cx="1531544" cy="246221"/>
          </a:xfrm>
          <a:prstGeom prst="rect">
            <a:avLst/>
          </a:prstGeom>
          <a:solidFill>
            <a:schemeClr val="accent6">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White Oil</a:t>
            </a:r>
          </a:p>
        </p:txBody>
      </p:sp>
      <p:sp>
        <p:nvSpPr>
          <p:cNvPr id="21" name="TextBox 20">
            <a:extLst>
              <a:ext uri="{FF2B5EF4-FFF2-40B4-BE49-F238E27FC236}">
                <a16:creationId xmlns:a16="http://schemas.microsoft.com/office/drawing/2014/main" id="{0347989A-53E5-44F8-B4CD-573EBC5B272D}"/>
              </a:ext>
            </a:extLst>
          </p:cNvPr>
          <p:cNvSpPr txBox="1"/>
          <p:nvPr/>
        </p:nvSpPr>
        <p:spPr>
          <a:xfrm>
            <a:off x="7612456" y="811534"/>
            <a:ext cx="1531544" cy="1015663"/>
          </a:xfrm>
          <a:prstGeom prst="rect">
            <a:avLst/>
          </a:prstGeom>
          <a:solidFill>
            <a:schemeClr val="accent6">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Conning application, Quenching, Stainless Steel Wire, Thermoplastic &amp; elastomer, etc.</a:t>
            </a:r>
          </a:p>
        </p:txBody>
      </p:sp>
      <p:sp>
        <p:nvSpPr>
          <p:cNvPr id="22" name="TextBox 21">
            <a:extLst>
              <a:ext uri="{FF2B5EF4-FFF2-40B4-BE49-F238E27FC236}">
                <a16:creationId xmlns:a16="http://schemas.microsoft.com/office/drawing/2014/main" id="{CDC1C61E-140B-4F83-A54C-2B12F9C7BFDF}"/>
              </a:ext>
            </a:extLst>
          </p:cNvPr>
          <p:cNvSpPr txBox="1"/>
          <p:nvPr/>
        </p:nvSpPr>
        <p:spPr>
          <a:xfrm>
            <a:off x="7612456" y="2832488"/>
            <a:ext cx="1531544" cy="861774"/>
          </a:xfrm>
          <a:prstGeom prst="rect">
            <a:avLst/>
          </a:prstGeom>
          <a:solidFill>
            <a:schemeClr val="accent6">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Personal Care &amp; Cosmetic, Pharmaceuticals, Food &amp; Biotech Products and others. </a:t>
            </a:r>
          </a:p>
        </p:txBody>
      </p:sp>
      <p:cxnSp>
        <p:nvCxnSpPr>
          <p:cNvPr id="23" name="Straight Connector 22">
            <a:extLst>
              <a:ext uri="{FF2B5EF4-FFF2-40B4-BE49-F238E27FC236}">
                <a16:creationId xmlns:a16="http://schemas.microsoft.com/office/drawing/2014/main" id="{9715AF3A-1807-4901-813B-684B23D937E4}"/>
              </a:ext>
            </a:extLst>
          </p:cNvPr>
          <p:cNvCxnSpPr>
            <a:cxnSpLocks/>
          </p:cNvCxnSpPr>
          <p:nvPr/>
        </p:nvCxnSpPr>
        <p:spPr>
          <a:xfrm flipV="1">
            <a:off x="6661289" y="2949197"/>
            <a:ext cx="0" cy="48311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77DA01-C3C6-4E03-89D7-E662E9098434}"/>
              </a:ext>
            </a:extLst>
          </p:cNvPr>
          <p:cNvCxnSpPr>
            <a:cxnSpLocks/>
          </p:cNvCxnSpPr>
          <p:nvPr/>
        </p:nvCxnSpPr>
        <p:spPr>
          <a:xfrm flipV="1">
            <a:off x="6654663" y="1325217"/>
            <a:ext cx="0" cy="51020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89DA26E-738B-4714-8D74-E5476B3A4D77}"/>
              </a:ext>
            </a:extLst>
          </p:cNvPr>
          <p:cNvSpPr txBox="1"/>
          <p:nvPr/>
        </p:nvSpPr>
        <p:spPr>
          <a:xfrm rot="16200000">
            <a:off x="6456593" y="1031752"/>
            <a:ext cx="1143531" cy="246221"/>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(Application)</a:t>
            </a:r>
          </a:p>
        </p:txBody>
      </p:sp>
      <p:sp>
        <p:nvSpPr>
          <p:cNvPr id="26" name="TextBox 25">
            <a:extLst>
              <a:ext uri="{FF2B5EF4-FFF2-40B4-BE49-F238E27FC236}">
                <a16:creationId xmlns:a16="http://schemas.microsoft.com/office/drawing/2014/main" id="{D39EE352-1ED5-40AD-9566-177AB2010FD0}"/>
              </a:ext>
            </a:extLst>
          </p:cNvPr>
          <p:cNvSpPr txBox="1"/>
          <p:nvPr/>
        </p:nvSpPr>
        <p:spPr>
          <a:xfrm rot="16200000">
            <a:off x="6492077" y="3268054"/>
            <a:ext cx="1030888" cy="246221"/>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(Application)</a:t>
            </a:r>
          </a:p>
        </p:txBody>
      </p:sp>
      <p:cxnSp>
        <p:nvCxnSpPr>
          <p:cNvPr id="27" name="Straight Connector 26">
            <a:extLst>
              <a:ext uri="{FF2B5EF4-FFF2-40B4-BE49-F238E27FC236}">
                <a16:creationId xmlns:a16="http://schemas.microsoft.com/office/drawing/2014/main" id="{D082C266-367D-48F9-B8E4-75EC668D191D}"/>
              </a:ext>
            </a:extLst>
          </p:cNvPr>
          <p:cNvCxnSpPr>
            <a:cxnSpLocks/>
          </p:cNvCxnSpPr>
          <p:nvPr/>
        </p:nvCxnSpPr>
        <p:spPr>
          <a:xfrm>
            <a:off x="6665843" y="3441343"/>
            <a:ext cx="238537" cy="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CCDC2DE-2EBA-428E-B13A-6FC68E7EECE5}"/>
              </a:ext>
            </a:extLst>
          </p:cNvPr>
          <p:cNvCxnSpPr>
            <a:cxnSpLocks/>
          </p:cNvCxnSpPr>
          <p:nvPr/>
        </p:nvCxnSpPr>
        <p:spPr>
          <a:xfrm flipV="1">
            <a:off x="7103222" y="3434720"/>
            <a:ext cx="490274" cy="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5333729-546D-424F-ACA4-A0BC834F2BFC}"/>
              </a:ext>
            </a:extLst>
          </p:cNvPr>
          <p:cNvCxnSpPr>
            <a:cxnSpLocks/>
          </p:cNvCxnSpPr>
          <p:nvPr/>
        </p:nvCxnSpPr>
        <p:spPr>
          <a:xfrm>
            <a:off x="6665843" y="1327618"/>
            <a:ext cx="258417"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B308E3-E3A0-4B70-BCA0-851D34AB3141}"/>
              </a:ext>
            </a:extLst>
          </p:cNvPr>
          <p:cNvCxnSpPr>
            <a:cxnSpLocks/>
          </p:cNvCxnSpPr>
          <p:nvPr/>
        </p:nvCxnSpPr>
        <p:spPr>
          <a:xfrm flipV="1">
            <a:off x="7123102" y="1320994"/>
            <a:ext cx="490274" cy="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ECD28C3-BB82-42A8-980F-2BF5EEC37049}"/>
              </a:ext>
            </a:extLst>
          </p:cNvPr>
          <p:cNvSpPr txBox="1"/>
          <p:nvPr/>
        </p:nvSpPr>
        <p:spPr>
          <a:xfrm>
            <a:off x="0" y="3888686"/>
            <a:ext cx="4161183" cy="292068"/>
          </a:xfrm>
          <a:prstGeom prst="rect">
            <a:avLst/>
          </a:prstGeom>
          <a:noFill/>
        </p:spPr>
        <p:txBody>
          <a:bodyPr wrap="square" rtlCol="0">
            <a:spAutoFit/>
          </a:bodyPr>
          <a:lstStyle>
            <a:defPPr>
              <a:defRPr lang="en-US"/>
            </a:defPPr>
            <a:lvl1pPr lvl="0">
              <a:lnSpc>
                <a:spcPct val="150000"/>
              </a:lnSpc>
              <a:defRPr sz="1000" b="1" kern="0">
                <a:solidFill>
                  <a:srgbClr val="002060"/>
                </a:solidFill>
                <a:latin typeface="Verdana" panose="020B0604030504040204" pitchFamily="34" charset="0"/>
                <a:ea typeface="Verdana" panose="020B0604030504040204" pitchFamily="34" charset="0"/>
                <a:cs typeface="Verdana" panose="020B0604030504040204" pitchFamily="34" charset="0"/>
              </a:defRPr>
            </a:lvl1pPr>
          </a:lstStyle>
          <a:p>
            <a:r>
              <a:rPr lang="en-IN" dirty="0">
                <a:solidFill>
                  <a:schemeClr val="tx1"/>
                </a:solidFill>
              </a:rPr>
              <a:t>BPCL White Oil &amp; Speciality Oil Production Value Chain </a:t>
            </a:r>
            <a:endParaRPr lang="en-US" dirty="0">
              <a:solidFill>
                <a:schemeClr val="tx1"/>
              </a:solidFill>
            </a:endParaRPr>
          </a:p>
        </p:txBody>
      </p:sp>
      <p:sp>
        <p:nvSpPr>
          <p:cNvPr id="32" name="TextBox 31">
            <a:extLst>
              <a:ext uri="{FF2B5EF4-FFF2-40B4-BE49-F238E27FC236}">
                <a16:creationId xmlns:a16="http://schemas.microsoft.com/office/drawing/2014/main" id="{FCAF7DFF-D24D-436B-A9DC-0279F081168C}"/>
              </a:ext>
            </a:extLst>
          </p:cNvPr>
          <p:cNvSpPr txBox="1"/>
          <p:nvPr/>
        </p:nvSpPr>
        <p:spPr>
          <a:xfrm rot="16200000">
            <a:off x="2036985" y="4908015"/>
            <a:ext cx="1143531" cy="246221"/>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(Process)</a:t>
            </a:r>
          </a:p>
        </p:txBody>
      </p:sp>
      <p:sp>
        <p:nvSpPr>
          <p:cNvPr id="33" name="TextBox 32">
            <a:extLst>
              <a:ext uri="{FF2B5EF4-FFF2-40B4-BE49-F238E27FC236}">
                <a16:creationId xmlns:a16="http://schemas.microsoft.com/office/drawing/2014/main" id="{EC7280B8-9EC4-4519-9743-0FF1042ECBA8}"/>
              </a:ext>
            </a:extLst>
          </p:cNvPr>
          <p:cNvSpPr txBox="1"/>
          <p:nvPr/>
        </p:nvSpPr>
        <p:spPr>
          <a:xfrm rot="16200000">
            <a:off x="3715742" y="4215587"/>
            <a:ext cx="1017638" cy="246221"/>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(Application)</a:t>
            </a:r>
          </a:p>
        </p:txBody>
      </p:sp>
      <p:sp>
        <p:nvSpPr>
          <p:cNvPr id="34" name="TextBox 33">
            <a:extLst>
              <a:ext uri="{FF2B5EF4-FFF2-40B4-BE49-F238E27FC236}">
                <a16:creationId xmlns:a16="http://schemas.microsoft.com/office/drawing/2014/main" id="{472366A9-98EE-4EC9-85A4-DF6AC452AAC3}"/>
              </a:ext>
            </a:extLst>
          </p:cNvPr>
          <p:cNvSpPr txBox="1"/>
          <p:nvPr/>
        </p:nvSpPr>
        <p:spPr>
          <a:xfrm rot="16200000">
            <a:off x="3742246" y="6091726"/>
            <a:ext cx="1064021" cy="250931"/>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(Application)</a:t>
            </a:r>
          </a:p>
        </p:txBody>
      </p:sp>
      <p:sp>
        <p:nvSpPr>
          <p:cNvPr id="35" name="TextBox 34">
            <a:extLst>
              <a:ext uri="{FF2B5EF4-FFF2-40B4-BE49-F238E27FC236}">
                <a16:creationId xmlns:a16="http://schemas.microsoft.com/office/drawing/2014/main" id="{75334027-BD98-4582-B7C1-99855D2F621C}"/>
              </a:ext>
            </a:extLst>
          </p:cNvPr>
          <p:cNvSpPr txBox="1"/>
          <p:nvPr/>
        </p:nvSpPr>
        <p:spPr>
          <a:xfrm>
            <a:off x="6573078" y="4426226"/>
            <a:ext cx="2248186" cy="1938992"/>
          </a:xfrm>
          <a:prstGeom prst="rect">
            <a:avLst/>
          </a:prstGeom>
          <a:solidFill>
            <a:schemeClr val="tx2"/>
          </a:solidFill>
        </p:spPr>
        <p:txBody>
          <a:bodyPr wrap="square" rtlCol="0">
            <a:spAutoFit/>
          </a:bodyPr>
          <a:lstStyle/>
          <a:p>
            <a:pPr algn="just"/>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Process</a:t>
            </a:r>
          </a:p>
          <a:p>
            <a:pPr algn="just"/>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The base oil is treated, and filtration &amp; modification is done to meet the specific requirement of white oil. The specific requirement include pour point, flash point, viscosity and density. </a:t>
            </a:r>
          </a:p>
          <a:p>
            <a:pPr algn="just"/>
            <a:endPar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gn="just"/>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Note:- Imported Base Oil sample is sent to lab at the time of unloading.</a:t>
            </a:r>
          </a:p>
        </p:txBody>
      </p:sp>
      <p:sp>
        <p:nvSpPr>
          <p:cNvPr id="36" name="Flowchart: Process 35">
            <a:extLst>
              <a:ext uri="{FF2B5EF4-FFF2-40B4-BE49-F238E27FC236}">
                <a16:creationId xmlns:a16="http://schemas.microsoft.com/office/drawing/2014/main" id="{32DE3DC1-E00D-415D-B6DA-3C925C03B20F}"/>
              </a:ext>
            </a:extLst>
          </p:cNvPr>
          <p:cNvSpPr/>
          <p:nvPr/>
        </p:nvSpPr>
        <p:spPr>
          <a:xfrm>
            <a:off x="2965049" y="1196045"/>
            <a:ext cx="2056324" cy="27102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Domestic Lube Blenders</a:t>
            </a:r>
          </a:p>
        </p:txBody>
      </p:sp>
      <p:cxnSp>
        <p:nvCxnSpPr>
          <p:cNvPr id="37" name="Straight Connector 36">
            <a:extLst>
              <a:ext uri="{FF2B5EF4-FFF2-40B4-BE49-F238E27FC236}">
                <a16:creationId xmlns:a16="http://schemas.microsoft.com/office/drawing/2014/main" id="{16BDB35F-0765-4D83-B58F-DDCA33CFE975}"/>
              </a:ext>
            </a:extLst>
          </p:cNvPr>
          <p:cNvCxnSpPr>
            <a:cxnSpLocks/>
          </p:cNvCxnSpPr>
          <p:nvPr/>
        </p:nvCxnSpPr>
        <p:spPr>
          <a:xfrm flipV="1">
            <a:off x="3969087" y="1762539"/>
            <a:ext cx="0" cy="18288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8F088A2-81A4-4024-A068-4F22019E6947}"/>
              </a:ext>
            </a:extLst>
          </p:cNvPr>
          <p:cNvCxnSpPr>
            <a:cxnSpLocks/>
          </p:cNvCxnSpPr>
          <p:nvPr/>
        </p:nvCxnSpPr>
        <p:spPr>
          <a:xfrm flipV="1">
            <a:off x="3969085" y="1472730"/>
            <a:ext cx="0" cy="9144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81BABC2-538F-4E7D-82E6-9DDF29D4EE4E}"/>
              </a:ext>
            </a:extLst>
          </p:cNvPr>
          <p:cNvSpPr txBox="1"/>
          <p:nvPr/>
        </p:nvSpPr>
        <p:spPr>
          <a:xfrm>
            <a:off x="3120889" y="1530625"/>
            <a:ext cx="2332383" cy="400110"/>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(Major Specialty &amp; White Oil Supplier)</a:t>
            </a:r>
          </a:p>
        </p:txBody>
      </p:sp>
      <p:sp>
        <p:nvSpPr>
          <p:cNvPr id="40" name="Flowchart: Process 39">
            <a:extLst>
              <a:ext uri="{FF2B5EF4-FFF2-40B4-BE49-F238E27FC236}">
                <a16:creationId xmlns:a16="http://schemas.microsoft.com/office/drawing/2014/main" id="{097DB393-F228-46C6-A1E3-D38868DE3D9A}"/>
              </a:ext>
            </a:extLst>
          </p:cNvPr>
          <p:cNvSpPr/>
          <p:nvPr/>
        </p:nvSpPr>
        <p:spPr>
          <a:xfrm>
            <a:off x="6682283" y="2173357"/>
            <a:ext cx="2117160" cy="46382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Based on Demand, Product is refined to Specialty oil or White oil</a:t>
            </a:r>
          </a:p>
        </p:txBody>
      </p:sp>
      <p:grpSp>
        <p:nvGrpSpPr>
          <p:cNvPr id="41" name="Group 40">
            <a:extLst>
              <a:ext uri="{FF2B5EF4-FFF2-40B4-BE49-F238E27FC236}">
                <a16:creationId xmlns:a16="http://schemas.microsoft.com/office/drawing/2014/main" id="{DF3BE282-DDC8-408C-BB51-70B657F81CC5}"/>
              </a:ext>
            </a:extLst>
          </p:cNvPr>
          <p:cNvGrpSpPr/>
          <p:nvPr/>
        </p:nvGrpSpPr>
        <p:grpSpPr>
          <a:xfrm>
            <a:off x="119268" y="3908995"/>
            <a:ext cx="6321288" cy="2588104"/>
            <a:chOff x="119268" y="3599089"/>
            <a:chExt cx="6321288" cy="2898010"/>
          </a:xfrm>
        </p:grpSpPr>
        <p:sp>
          <p:nvSpPr>
            <p:cNvPr id="42" name="Flowchart: Process 41">
              <a:extLst>
                <a:ext uri="{FF2B5EF4-FFF2-40B4-BE49-F238E27FC236}">
                  <a16:creationId xmlns:a16="http://schemas.microsoft.com/office/drawing/2014/main" id="{336F0FAF-8B10-4950-BCFA-EAB993CCB4DF}"/>
                </a:ext>
              </a:extLst>
            </p:cNvPr>
            <p:cNvSpPr/>
            <p:nvPr/>
          </p:nvSpPr>
          <p:spPr>
            <a:xfrm>
              <a:off x="119268" y="5065680"/>
              <a:ext cx="2056324" cy="32591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Inhouse Base Oil Production</a:t>
              </a:r>
            </a:p>
          </p:txBody>
        </p:sp>
        <p:cxnSp>
          <p:nvCxnSpPr>
            <p:cNvPr id="43" name="Straight Connector 42">
              <a:extLst>
                <a:ext uri="{FF2B5EF4-FFF2-40B4-BE49-F238E27FC236}">
                  <a16:creationId xmlns:a16="http://schemas.microsoft.com/office/drawing/2014/main" id="{84CE22AA-D575-4639-B985-1C7335916A80}"/>
                </a:ext>
              </a:extLst>
            </p:cNvPr>
            <p:cNvCxnSpPr>
              <a:cxnSpLocks/>
            </p:cNvCxnSpPr>
            <p:nvPr/>
          </p:nvCxnSpPr>
          <p:spPr>
            <a:xfrm flipV="1">
              <a:off x="3228356" y="5232280"/>
              <a:ext cx="0" cy="24276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618FC9E-9A40-4E9B-8998-7966BC9D0803}"/>
                </a:ext>
              </a:extLst>
            </p:cNvPr>
            <p:cNvCxnSpPr>
              <a:cxnSpLocks/>
            </p:cNvCxnSpPr>
            <p:nvPr/>
          </p:nvCxnSpPr>
          <p:spPr>
            <a:xfrm flipV="1">
              <a:off x="3230906" y="4949688"/>
              <a:ext cx="0" cy="29154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9AF9117-3234-45AA-A3C7-7183E26FB901}"/>
                </a:ext>
              </a:extLst>
            </p:cNvPr>
            <p:cNvCxnSpPr>
              <a:cxnSpLocks/>
            </p:cNvCxnSpPr>
            <p:nvPr/>
          </p:nvCxnSpPr>
          <p:spPr>
            <a:xfrm flipV="1">
              <a:off x="2690242" y="5250265"/>
              <a:ext cx="536656" cy="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4DB6774-CBF8-43E0-B8F4-82C78DF47EF1}"/>
                </a:ext>
              </a:extLst>
            </p:cNvPr>
            <p:cNvSpPr txBox="1"/>
            <p:nvPr/>
          </p:nvSpPr>
          <p:spPr>
            <a:xfrm>
              <a:off x="3188270" y="4661293"/>
              <a:ext cx="1531544" cy="246221"/>
            </a:xfrm>
            <a:prstGeom prst="rect">
              <a:avLst/>
            </a:prstGeom>
            <a:solidFill>
              <a:schemeClr val="accent6">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Specialty Oil</a:t>
              </a:r>
            </a:p>
          </p:txBody>
        </p:sp>
        <p:sp>
          <p:nvSpPr>
            <p:cNvPr id="47" name="TextBox 46">
              <a:extLst>
                <a:ext uri="{FF2B5EF4-FFF2-40B4-BE49-F238E27FC236}">
                  <a16:creationId xmlns:a16="http://schemas.microsoft.com/office/drawing/2014/main" id="{CC2CA03A-7C0C-496C-AD86-DAA1E9CF29B9}"/>
                </a:ext>
              </a:extLst>
            </p:cNvPr>
            <p:cNvSpPr txBox="1"/>
            <p:nvPr/>
          </p:nvSpPr>
          <p:spPr>
            <a:xfrm>
              <a:off x="3181644" y="5476303"/>
              <a:ext cx="1531544" cy="246221"/>
            </a:xfrm>
            <a:prstGeom prst="rect">
              <a:avLst/>
            </a:prstGeom>
            <a:solidFill>
              <a:schemeClr val="accent6">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White Oil</a:t>
              </a:r>
            </a:p>
          </p:txBody>
        </p:sp>
        <p:sp>
          <p:nvSpPr>
            <p:cNvPr id="48" name="TextBox 47">
              <a:extLst>
                <a:ext uri="{FF2B5EF4-FFF2-40B4-BE49-F238E27FC236}">
                  <a16:creationId xmlns:a16="http://schemas.microsoft.com/office/drawing/2014/main" id="{337FFA6D-E3C0-4F78-98A1-17D901AFE018}"/>
                </a:ext>
              </a:extLst>
            </p:cNvPr>
            <p:cNvSpPr txBox="1"/>
            <p:nvPr/>
          </p:nvSpPr>
          <p:spPr>
            <a:xfrm>
              <a:off x="4862623" y="3599089"/>
              <a:ext cx="1531544" cy="1015663"/>
            </a:xfrm>
            <a:prstGeom prst="rect">
              <a:avLst/>
            </a:prstGeom>
            <a:solidFill>
              <a:schemeClr val="accent6">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Conning application, Quenching, Stainless Steel Wire, Thermoplastic &amp; elastomer, etc.</a:t>
              </a:r>
            </a:p>
          </p:txBody>
        </p:sp>
        <p:sp>
          <p:nvSpPr>
            <p:cNvPr id="49" name="TextBox 48">
              <a:extLst>
                <a:ext uri="{FF2B5EF4-FFF2-40B4-BE49-F238E27FC236}">
                  <a16:creationId xmlns:a16="http://schemas.microsoft.com/office/drawing/2014/main" id="{7C02D7AC-D56E-4799-BD89-7A860302468D}"/>
                </a:ext>
              </a:extLst>
            </p:cNvPr>
            <p:cNvSpPr txBox="1"/>
            <p:nvPr/>
          </p:nvSpPr>
          <p:spPr>
            <a:xfrm>
              <a:off x="4862623" y="5635325"/>
              <a:ext cx="1531544" cy="861774"/>
            </a:xfrm>
            <a:prstGeom prst="rect">
              <a:avLst/>
            </a:prstGeom>
            <a:solidFill>
              <a:schemeClr val="accent6">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Personal Care &amp; Cosmetic, Pharmaceuticals, Food &amp; Biotech Products and others. </a:t>
              </a:r>
            </a:p>
          </p:txBody>
        </p:sp>
        <p:cxnSp>
          <p:nvCxnSpPr>
            <p:cNvPr id="50" name="Straight Connector 49">
              <a:extLst>
                <a:ext uri="{FF2B5EF4-FFF2-40B4-BE49-F238E27FC236}">
                  <a16:creationId xmlns:a16="http://schemas.microsoft.com/office/drawing/2014/main" id="{59F837D4-0E94-45D4-A2A4-CD7707F27B5E}"/>
                </a:ext>
              </a:extLst>
            </p:cNvPr>
            <p:cNvCxnSpPr>
              <a:cxnSpLocks/>
            </p:cNvCxnSpPr>
            <p:nvPr/>
          </p:nvCxnSpPr>
          <p:spPr>
            <a:xfrm flipV="1">
              <a:off x="3911456" y="5752034"/>
              <a:ext cx="0" cy="48311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F3161E5-8134-4A45-8B12-F282A530296A}"/>
                </a:ext>
              </a:extLst>
            </p:cNvPr>
            <p:cNvCxnSpPr>
              <a:cxnSpLocks/>
            </p:cNvCxnSpPr>
            <p:nvPr/>
          </p:nvCxnSpPr>
          <p:spPr>
            <a:xfrm flipV="1">
              <a:off x="3904830" y="4128054"/>
              <a:ext cx="0" cy="51020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46A304E-7FB7-4498-BA88-DBF657EECC4C}"/>
                </a:ext>
              </a:extLst>
            </p:cNvPr>
            <p:cNvCxnSpPr>
              <a:cxnSpLocks/>
            </p:cNvCxnSpPr>
            <p:nvPr/>
          </p:nvCxnSpPr>
          <p:spPr>
            <a:xfrm>
              <a:off x="3916010" y="6244180"/>
              <a:ext cx="238537" cy="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47F6C52-8F22-4776-B7DD-C175144532C9}"/>
                </a:ext>
              </a:extLst>
            </p:cNvPr>
            <p:cNvCxnSpPr>
              <a:cxnSpLocks/>
            </p:cNvCxnSpPr>
            <p:nvPr/>
          </p:nvCxnSpPr>
          <p:spPr>
            <a:xfrm flipV="1">
              <a:off x="4353389" y="6237557"/>
              <a:ext cx="490274" cy="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FD4D83-1AC1-456E-B43C-F5AD4B5FDADE}"/>
                </a:ext>
              </a:extLst>
            </p:cNvPr>
            <p:cNvCxnSpPr>
              <a:cxnSpLocks/>
            </p:cNvCxnSpPr>
            <p:nvPr/>
          </p:nvCxnSpPr>
          <p:spPr>
            <a:xfrm>
              <a:off x="3916010" y="4130455"/>
              <a:ext cx="258417"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6C38B40-F35D-4138-92AF-E8D8DF330830}"/>
                </a:ext>
              </a:extLst>
            </p:cNvPr>
            <p:cNvCxnSpPr>
              <a:cxnSpLocks/>
            </p:cNvCxnSpPr>
            <p:nvPr/>
          </p:nvCxnSpPr>
          <p:spPr>
            <a:xfrm flipV="1">
              <a:off x="4373269" y="4123831"/>
              <a:ext cx="490274" cy="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7BCECC1-4100-4A0A-9BF3-F57DEEC2BF78}"/>
                </a:ext>
              </a:extLst>
            </p:cNvPr>
            <p:cNvCxnSpPr>
              <a:cxnSpLocks/>
            </p:cNvCxnSpPr>
            <p:nvPr/>
          </p:nvCxnSpPr>
          <p:spPr>
            <a:xfrm flipV="1">
              <a:off x="2160164" y="5250263"/>
              <a:ext cx="410758" cy="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7" name="Flowchart: Process 56">
              <a:extLst>
                <a:ext uri="{FF2B5EF4-FFF2-40B4-BE49-F238E27FC236}">
                  <a16:creationId xmlns:a16="http://schemas.microsoft.com/office/drawing/2014/main" id="{7A1412B4-D055-4451-BB4E-058B01415E79}"/>
                </a:ext>
              </a:extLst>
            </p:cNvPr>
            <p:cNvSpPr/>
            <p:nvPr/>
          </p:nvSpPr>
          <p:spPr>
            <a:xfrm>
              <a:off x="4846857" y="4744170"/>
              <a:ext cx="1593699" cy="68259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Based on Demand, Product is refined to Specialty oil or White oil</a:t>
              </a:r>
            </a:p>
          </p:txBody>
        </p:sp>
      </p:grpSp>
      <p:graphicFrame>
        <p:nvGraphicFramePr>
          <p:cNvPr id="58" name="Diagram 57">
            <a:extLst>
              <a:ext uri="{FF2B5EF4-FFF2-40B4-BE49-F238E27FC236}">
                <a16:creationId xmlns:a16="http://schemas.microsoft.com/office/drawing/2014/main" id="{795F7F71-4BCB-4B76-9596-983FE6733746}"/>
              </a:ext>
            </a:extLst>
          </p:cNvPr>
          <p:cNvGraphicFramePr/>
          <p:nvPr/>
        </p:nvGraphicFramePr>
        <p:xfrm>
          <a:off x="106017" y="3101010"/>
          <a:ext cx="6294782" cy="60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Text Placeholder 3">
            <a:extLst>
              <a:ext uri="{FF2B5EF4-FFF2-40B4-BE49-F238E27FC236}">
                <a16:creationId xmlns:a16="http://schemas.microsoft.com/office/drawing/2014/main" id="{2F72AA1B-C583-4F5A-BE02-80B1E40D7EE5}"/>
              </a:ext>
            </a:extLst>
          </p:cNvPr>
          <p:cNvSpPr txBox="1">
            <a:spLocks/>
          </p:cNvSpPr>
          <p:nvPr/>
        </p:nvSpPr>
        <p:spPr>
          <a:xfrm>
            <a:off x="174573" y="182682"/>
            <a:ext cx="7736404" cy="363107"/>
          </a:xfrm>
          <a:prstGeom prst="rect">
            <a:avLst/>
          </a:prstGeom>
        </p:spPr>
        <p:txBody>
          <a:bodyPr vert="horz" lIns="91440" tIns="45720" rIns="91440" bIns="45720" rtlCol="0" anchor="ctr">
            <a:noAutofit/>
          </a:bodyPr>
          <a:lstStyle>
            <a:defPPr>
              <a:defRPr lang="en-US"/>
            </a:defPPr>
            <a:lvl1pPr marR="0" lvl="0" indent="0" fontAlgn="auto">
              <a:lnSpc>
                <a:spcPts val="1700"/>
              </a:lnSpc>
              <a:spcBef>
                <a:spcPct val="0"/>
              </a:spcBef>
              <a:spcAft>
                <a:spcPts val="0"/>
              </a:spcAft>
              <a:buClrTx/>
              <a:buSzTx/>
              <a:buFontTx/>
              <a:buNone/>
              <a:tabLst/>
              <a:defRPr b="1">
                <a:latin typeface="Calibri "/>
                <a:ea typeface="+mj-ea"/>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IN" dirty="0"/>
              <a:t>Recommendations for HPCL Research &amp; Development Team</a:t>
            </a:r>
          </a:p>
        </p:txBody>
      </p:sp>
      <p:pic>
        <p:nvPicPr>
          <p:cNvPr id="60" name="Picture 59">
            <a:extLst>
              <a:ext uri="{FF2B5EF4-FFF2-40B4-BE49-F238E27FC236}">
                <a16:creationId xmlns:a16="http://schemas.microsoft.com/office/drawing/2014/main" id="{F3E2B836-727A-4E8A-A644-E139D182CCB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Tree>
    <p:extLst>
      <p:ext uri="{BB962C8B-B14F-4D97-AF65-F5344CB8AC3E}">
        <p14:creationId xmlns:p14="http://schemas.microsoft.com/office/powerpoint/2010/main" val="122290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0C6027-6454-46D1-8305-C9654246BEEA}"/>
              </a:ext>
            </a:extLst>
          </p:cNvPr>
          <p:cNvSpPr txBox="1"/>
          <p:nvPr/>
        </p:nvSpPr>
        <p:spPr>
          <a:xfrm>
            <a:off x="266699" y="5882242"/>
            <a:ext cx="2871410" cy="338554"/>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30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MARKET INTELLIGENCE . CONSULTING</a:t>
            </a:r>
          </a:p>
        </p:txBody>
      </p:sp>
      <p:sp>
        <p:nvSpPr>
          <p:cNvPr id="11" name="TextBox 10">
            <a:extLst>
              <a:ext uri="{FF2B5EF4-FFF2-40B4-BE49-F238E27FC236}">
                <a16:creationId xmlns:a16="http://schemas.microsoft.com/office/drawing/2014/main" id="{295CF68D-B97E-4DF4-AD5B-814F416F9AF1}"/>
              </a:ext>
            </a:extLst>
          </p:cNvPr>
          <p:cNvSpPr txBox="1"/>
          <p:nvPr/>
        </p:nvSpPr>
        <p:spPr>
          <a:xfrm>
            <a:off x="314418" y="6352401"/>
            <a:ext cx="2573926"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www.techsciresearch.com</a:t>
            </a:r>
          </a:p>
        </p:txBody>
      </p:sp>
      <p:sp>
        <p:nvSpPr>
          <p:cNvPr id="14" name="Rectangle 13">
            <a:extLst>
              <a:ext uri="{FF2B5EF4-FFF2-40B4-BE49-F238E27FC236}">
                <a16:creationId xmlns:a16="http://schemas.microsoft.com/office/drawing/2014/main" id="{28F902CD-A916-45E3-89FB-B057F7266DE3}"/>
              </a:ext>
            </a:extLst>
          </p:cNvPr>
          <p:cNvSpPr/>
          <p:nvPr/>
        </p:nvSpPr>
        <p:spPr>
          <a:xfrm>
            <a:off x="316597" y="2908495"/>
            <a:ext cx="3815329" cy="707886"/>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IN" sz="2000" b="1" dirty="0">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APAC Dicyclopentadiene MARKET</a:t>
            </a:r>
          </a:p>
        </p:txBody>
      </p:sp>
      <p:sp>
        <p:nvSpPr>
          <p:cNvPr id="18" name="Rectangle 17">
            <a:extLst>
              <a:ext uri="{FF2B5EF4-FFF2-40B4-BE49-F238E27FC236}">
                <a16:creationId xmlns:a16="http://schemas.microsoft.com/office/drawing/2014/main" id="{6194B184-9981-4074-AD02-C1547A5F38E9}"/>
              </a:ext>
            </a:extLst>
          </p:cNvPr>
          <p:cNvSpPr/>
          <p:nvPr/>
        </p:nvSpPr>
        <p:spPr>
          <a:xfrm>
            <a:off x="344583" y="2105039"/>
            <a:ext cx="2010807" cy="671851"/>
          </a:xfrm>
          <a:prstGeom prst="rect">
            <a:avLst/>
          </a:prstGeom>
        </p:spPr>
        <p:txBody>
          <a:bodyPr wrap="non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IN" sz="2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rPr>
              <a:t>2015 – 2040</a:t>
            </a:r>
            <a:endParaRPr kumimoji="0" lang="en-IN" sz="1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9BD06F95-C5DC-4A90-9FBF-94FD39F9B637}"/>
              </a:ext>
            </a:extLst>
          </p:cNvPr>
          <p:cNvSpPr/>
          <p:nvPr/>
        </p:nvSpPr>
        <p:spPr>
          <a:xfrm>
            <a:off x="349084" y="3389300"/>
            <a:ext cx="4783495" cy="382092"/>
          </a:xfrm>
          <a:prstGeom prst="rect">
            <a:avLst/>
          </a:prstGeom>
          <a:noFill/>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FORECAST &amp; OPPORTUNITIES</a:t>
            </a:r>
          </a:p>
        </p:txBody>
      </p:sp>
      <p:pic>
        <p:nvPicPr>
          <p:cNvPr id="23" name="Picture 22" descr="Logo&#10;&#10;Description automatically generated">
            <a:extLst>
              <a:ext uri="{FF2B5EF4-FFF2-40B4-BE49-F238E27FC236}">
                <a16:creationId xmlns:a16="http://schemas.microsoft.com/office/drawing/2014/main" id="{C62286F4-A109-4DEB-A784-3187B8C3F6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934" y="4089073"/>
            <a:ext cx="1545080" cy="924996"/>
          </a:xfrm>
          <a:prstGeom prst="rect">
            <a:avLst/>
          </a:prstGeom>
        </p:spPr>
      </p:pic>
      <p:pic>
        <p:nvPicPr>
          <p:cNvPr id="12" name="Picture 11" descr="A close-up of some flowers&#10;&#10;Description automatically generated with low confidence">
            <a:extLst>
              <a:ext uri="{FF2B5EF4-FFF2-40B4-BE49-F238E27FC236}">
                <a16:creationId xmlns:a16="http://schemas.microsoft.com/office/drawing/2014/main" id="{6DAD5285-92AB-4C5F-A2B0-C5635CD2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7204"/>
            <a:ext cx="8661526" cy="5583592"/>
          </a:xfrm>
          <a:prstGeom prst="rect">
            <a:avLst/>
          </a:prstGeom>
        </p:spPr>
      </p:pic>
      <p:pic>
        <p:nvPicPr>
          <p:cNvPr id="21" name="Picture 20" descr="A picture containing clipart&#10;&#10;Description generated with high confidence">
            <a:extLst>
              <a:ext uri="{FF2B5EF4-FFF2-40B4-BE49-F238E27FC236}">
                <a16:creationId xmlns:a16="http://schemas.microsoft.com/office/drawing/2014/main" id="{1E7CD3CA-1772-459A-868E-A9064547F7E1}"/>
              </a:ext>
            </a:extLst>
          </p:cNvPr>
          <p:cNvPicPr>
            <a:picLocks noChangeAspect="1"/>
          </p:cNvPicPr>
          <p:nvPr/>
        </p:nvPicPr>
        <p:blipFill rotWithShape="1">
          <a:blip r:embed="rId4">
            <a:extLst>
              <a:ext uri="{28A0092B-C50C-407E-A947-70E740481C1C}">
                <a14:useLocalDpi xmlns:a14="http://schemas.microsoft.com/office/drawing/2010/main" val="0"/>
              </a:ext>
            </a:extLst>
          </a:blip>
          <a:srcRect l="9641" t="-705" r="16385"/>
          <a:stretch/>
        </p:blipFill>
        <p:spPr>
          <a:xfrm>
            <a:off x="-2" y="597448"/>
            <a:ext cx="8661528" cy="5715196"/>
          </a:xfrm>
          <a:prstGeom prst="rect">
            <a:avLst/>
          </a:prstGeom>
        </p:spPr>
      </p:pic>
      <p:sp>
        <p:nvSpPr>
          <p:cNvPr id="13" name="Rectangle 12">
            <a:extLst>
              <a:ext uri="{FF2B5EF4-FFF2-40B4-BE49-F238E27FC236}">
                <a16:creationId xmlns:a16="http://schemas.microsoft.com/office/drawing/2014/main" id="{76CB4BFB-017A-44EF-A897-A38B517C5032}"/>
              </a:ext>
            </a:extLst>
          </p:cNvPr>
          <p:cNvSpPr/>
          <p:nvPr/>
        </p:nvSpPr>
        <p:spPr>
          <a:xfrm>
            <a:off x="153112" y="2138502"/>
            <a:ext cx="2010807" cy="671851"/>
          </a:xfrm>
          <a:prstGeom prst="rect">
            <a:avLst/>
          </a:prstGeom>
        </p:spPr>
        <p:txBody>
          <a:bodyPr wrap="non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IN" sz="2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rPr>
              <a:t>2015 – 2040</a:t>
            </a:r>
            <a:endParaRPr kumimoji="0" lang="en-IN" sz="1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B494737-5B3C-4DBC-A461-4FE5F0260D33}"/>
              </a:ext>
            </a:extLst>
          </p:cNvPr>
          <p:cNvSpPr/>
          <p:nvPr/>
        </p:nvSpPr>
        <p:spPr>
          <a:xfrm>
            <a:off x="164197" y="2756095"/>
            <a:ext cx="3815329" cy="707886"/>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rPr>
              <a:t>APAC DICYCLOPENTADIENE MARKET</a:t>
            </a:r>
            <a:endParaRPr kumimoji="0" lang="en-US" sz="2000"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endParaRPr>
          </a:p>
        </p:txBody>
      </p:sp>
      <p:sp>
        <p:nvSpPr>
          <p:cNvPr id="19" name="Rectangle 18">
            <a:extLst>
              <a:ext uri="{FF2B5EF4-FFF2-40B4-BE49-F238E27FC236}">
                <a16:creationId xmlns:a16="http://schemas.microsoft.com/office/drawing/2014/main" id="{5909383E-B9E1-4A15-BA6C-24FC98CB0E87}"/>
              </a:ext>
            </a:extLst>
          </p:cNvPr>
          <p:cNvSpPr/>
          <p:nvPr/>
        </p:nvSpPr>
        <p:spPr>
          <a:xfrm>
            <a:off x="187187" y="3654820"/>
            <a:ext cx="4783495" cy="382092"/>
          </a:xfrm>
          <a:prstGeom prst="rect">
            <a:avLst/>
          </a:prstGeom>
          <a:noFill/>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FORECAST &amp; OPPORTUNITIES</a:t>
            </a:r>
          </a:p>
        </p:txBody>
      </p:sp>
      <p:pic>
        <p:nvPicPr>
          <p:cNvPr id="25" name="Picture 24" descr="cid:image002.png@01D2F982.F4FD4770">
            <a:extLst>
              <a:ext uri="{FF2B5EF4-FFF2-40B4-BE49-F238E27FC236}">
                <a16:creationId xmlns:a16="http://schemas.microsoft.com/office/drawing/2014/main" id="{961143B1-AF95-4CAB-93CC-6BA206FC2F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197" y="1180160"/>
            <a:ext cx="2237021" cy="70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900D89B2-9D07-4087-813D-F730BCF614C0}"/>
              </a:ext>
            </a:extLst>
          </p:cNvPr>
          <p:cNvGrpSpPr/>
          <p:nvPr/>
        </p:nvGrpSpPr>
        <p:grpSpPr>
          <a:xfrm>
            <a:off x="-497628" y="4089073"/>
            <a:ext cx="3779431" cy="924996"/>
            <a:chOff x="344583" y="4089073"/>
            <a:chExt cx="3779431" cy="924996"/>
          </a:xfrm>
        </p:grpSpPr>
        <p:sp>
          <p:nvSpPr>
            <p:cNvPr id="27" name="Rectangle 26">
              <a:extLst>
                <a:ext uri="{FF2B5EF4-FFF2-40B4-BE49-F238E27FC236}">
                  <a16:creationId xmlns:a16="http://schemas.microsoft.com/office/drawing/2014/main" id="{EDB49E21-CD59-4E08-8B69-7F571C643367}"/>
                </a:ext>
              </a:extLst>
            </p:cNvPr>
            <p:cNvSpPr/>
            <p:nvPr/>
          </p:nvSpPr>
          <p:spPr>
            <a:xfrm>
              <a:off x="344583" y="4415636"/>
              <a:ext cx="2111815" cy="382092"/>
            </a:xfrm>
            <a:prstGeom prst="rect">
              <a:avLst/>
            </a:prstGeom>
            <a:noFill/>
          </p:spPr>
          <p:txBody>
            <a:bodyPr wrap="square">
              <a:spAutoFit/>
            </a:bodyPr>
            <a:lstStyle/>
            <a:p>
              <a:pPr marL="0" marR="0" lvl="0" indent="0" algn="r" defTabSz="4572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Prepared for :</a:t>
              </a:r>
            </a:p>
          </p:txBody>
        </p:sp>
        <p:pic>
          <p:nvPicPr>
            <p:cNvPr id="28" name="Picture 27" descr="Logo&#10;&#10;Description automatically generated">
              <a:extLst>
                <a:ext uri="{FF2B5EF4-FFF2-40B4-BE49-F238E27FC236}">
                  <a16:creationId xmlns:a16="http://schemas.microsoft.com/office/drawing/2014/main" id="{FEE8C359-325B-46D0-9912-4F3B2D7AAB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934" y="4089073"/>
              <a:ext cx="1545080" cy="924996"/>
            </a:xfrm>
            <a:prstGeom prst="rect">
              <a:avLst/>
            </a:prstGeom>
          </p:spPr>
        </p:pic>
      </p:grpSp>
    </p:spTree>
    <p:extLst>
      <p:ext uri="{BB962C8B-B14F-4D97-AF65-F5344CB8AC3E}">
        <p14:creationId xmlns:p14="http://schemas.microsoft.com/office/powerpoint/2010/main" val="1316547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D8D5253D-397A-48FE-8423-CA59DBDA7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0572"/>
            <a:ext cx="9144000" cy="6207428"/>
          </a:xfrm>
          <a:prstGeom prst="rect">
            <a:avLst/>
          </a:prstGeom>
        </p:spPr>
      </p:pic>
      <p:sp>
        <p:nvSpPr>
          <p:cNvPr id="5" name="TextBox 4">
            <a:extLst>
              <a:ext uri="{FF2B5EF4-FFF2-40B4-BE49-F238E27FC236}">
                <a16:creationId xmlns:a16="http://schemas.microsoft.com/office/drawing/2014/main" id="{300B1488-A22D-4160-9835-597E8C810C84}"/>
              </a:ext>
            </a:extLst>
          </p:cNvPr>
          <p:cNvSpPr txBox="1"/>
          <p:nvPr/>
        </p:nvSpPr>
        <p:spPr>
          <a:xfrm>
            <a:off x="232667" y="650572"/>
            <a:ext cx="4196051" cy="522900"/>
          </a:xfrm>
          <a:prstGeom prst="rect">
            <a:avLst/>
          </a:prstGeom>
          <a:noFill/>
        </p:spPr>
        <p:txBody>
          <a:bodyPr wrap="square" rtlCol="0">
            <a:spAutoFit/>
          </a:bodyPr>
          <a:lstStyle/>
          <a:p>
            <a:pPr lvl="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APAC Dicyclopentadiene Demand</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2015, 2020, 2021E, and 2040F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aphicFrame>
        <p:nvGraphicFramePr>
          <p:cNvPr id="6" name="Chart 5">
            <a:extLst>
              <a:ext uri="{FF2B5EF4-FFF2-40B4-BE49-F238E27FC236}">
                <a16:creationId xmlns:a16="http://schemas.microsoft.com/office/drawing/2014/main" id="{807B7E6B-615C-41F9-AC3D-6C3F8D51AE94}"/>
              </a:ext>
            </a:extLst>
          </p:cNvPr>
          <p:cNvGraphicFramePr/>
          <p:nvPr>
            <p:extLst>
              <p:ext uri="{D42A27DB-BD31-4B8C-83A1-F6EECF244321}">
                <p14:modId xmlns:p14="http://schemas.microsoft.com/office/powerpoint/2010/main" val="3126286344"/>
              </p:ext>
            </p:extLst>
          </p:nvPr>
        </p:nvGraphicFramePr>
        <p:xfrm>
          <a:off x="232667" y="1596063"/>
          <a:ext cx="4292091" cy="1410768"/>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a:extLst>
              <a:ext uri="{FF2B5EF4-FFF2-40B4-BE49-F238E27FC236}">
                <a16:creationId xmlns:a16="http://schemas.microsoft.com/office/drawing/2014/main" id="{00FB4BA8-6C1A-48EF-8421-9181C10F3957}"/>
              </a:ext>
            </a:extLst>
          </p:cNvPr>
          <p:cNvSpPr/>
          <p:nvPr/>
        </p:nvSpPr>
        <p:spPr>
          <a:xfrm>
            <a:off x="4619244" y="2822466"/>
            <a:ext cx="4315712" cy="1735967"/>
          </a:xfrm>
          <a:prstGeom prst="rect">
            <a:avLst/>
          </a:prstGeom>
          <a:no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Asia Pacific market of Dicyclopentadiene (DCPD) was valued at USD592.10 million in 2020 which is expected to grow at a CAGR of 8.00% by 2040. With increasing cost of crude oil and rise in production cost the prices of Dicyclopentadiene has increased in the past three years. The cost of production of C5 resins in the refineries have increased by around 2-4% in APAC region.</a:t>
            </a:r>
          </a:p>
          <a:p>
            <a:pPr marL="171450" indent="-171450" algn="just">
              <a:lnSpc>
                <a:spcPct val="150000"/>
              </a:lnSpc>
              <a:buFont typeface="Arial" panose="020B0604020202020204" pitchFamily="34" charset="0"/>
              <a:buChar char="•"/>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demand of Dicyclopentadiene in APAC region is anticipated to reach around 1759 thousand </a:t>
            </a:r>
            <a:r>
              <a:rPr lang="en-US"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 in 2040 due to increasing demand from the end-user industries and its surging demand for the manufacturing of Unsaturated polyester resins (UPR). China is expected to remain the dominant country in terms of volume for Dicyclopentadiene market. </a:t>
            </a:r>
          </a:p>
          <a:p>
            <a:pPr marL="171450" indent="-171450" algn="just">
              <a:lnSpc>
                <a:spcPct val="150000"/>
              </a:lnSpc>
              <a:buFont typeface="Arial" panose="020B0604020202020204" pitchFamily="34" charset="0"/>
              <a:buChar char="•"/>
            </a:pP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Currently, in India there is no manufacturer of DCPD is present. Majority of the demand in the country is met through import from China and Brazil. UPR accounts for majority of the market of DCPD Demand followed by Petroleum resin. HPCL has a great opportunity to become the only producer of DCPD in the country.</a:t>
            </a:r>
          </a:p>
          <a:p>
            <a:pPr marL="171450" indent="-171450" algn="just">
              <a:lnSpc>
                <a:spcPct val="150000"/>
              </a:lnSpc>
              <a:buFont typeface="Arial" panose="020B0604020202020204" pitchFamily="34" charset="0"/>
              <a:buChar char="•"/>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burgeoning demand from end use industries of UPR, EPDM, </a:t>
            </a:r>
            <a:r>
              <a:rPr lang="en-US"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Polydicyclopentadiene</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 petroleum resin, etc.  is anticipated to create an export potential from the country</a:t>
            </a:r>
            <a:endPar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6ACE500C-68B6-4A4C-BE53-1FB2912DA674}"/>
              </a:ext>
            </a:extLst>
          </p:cNvPr>
          <p:cNvSpPr txBox="1"/>
          <p:nvPr/>
        </p:nvSpPr>
        <p:spPr>
          <a:xfrm>
            <a:off x="279910" y="3429000"/>
            <a:ext cx="4292090" cy="522900"/>
          </a:xfrm>
          <a:prstGeom prst="rect">
            <a:avLst/>
          </a:prstGeom>
          <a:noFill/>
        </p:spPr>
        <p:txBody>
          <a:bodyPr wrap="square" rtlCol="0">
            <a:spAutoFit/>
          </a:bodyPr>
          <a:lstStyle/>
          <a:p>
            <a:pPr>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APAC Dicyclopentadiene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Market Share, By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Country</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2020</a:t>
            </a:r>
            <a:endPar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8" name="Chart 17">
            <a:extLst>
              <a:ext uri="{FF2B5EF4-FFF2-40B4-BE49-F238E27FC236}">
                <a16:creationId xmlns:a16="http://schemas.microsoft.com/office/drawing/2014/main" id="{1302B980-763D-4A4E-801C-19CA7788DA56}"/>
              </a:ext>
            </a:extLst>
          </p:cNvPr>
          <p:cNvGraphicFramePr/>
          <p:nvPr>
            <p:extLst>
              <p:ext uri="{D42A27DB-BD31-4B8C-83A1-F6EECF244321}">
                <p14:modId xmlns:p14="http://schemas.microsoft.com/office/powerpoint/2010/main" val="596261478"/>
              </p:ext>
            </p:extLst>
          </p:nvPr>
        </p:nvGraphicFramePr>
        <p:xfrm>
          <a:off x="256288" y="4140249"/>
          <a:ext cx="3785410" cy="1955426"/>
        </p:xfrm>
        <a:graphic>
          <a:graphicData uri="http://schemas.openxmlformats.org/drawingml/2006/chart">
            <c:chart xmlns:c="http://schemas.openxmlformats.org/drawingml/2006/chart" xmlns:r="http://schemas.openxmlformats.org/officeDocument/2006/relationships" r:id="rId4"/>
          </a:graphicData>
        </a:graphic>
      </p:graphicFrame>
      <p:sp>
        <p:nvSpPr>
          <p:cNvPr id="19" name="Rectangle 18">
            <a:extLst>
              <a:ext uri="{FF2B5EF4-FFF2-40B4-BE49-F238E27FC236}">
                <a16:creationId xmlns:a16="http://schemas.microsoft.com/office/drawing/2014/main" id="{8C58B7A3-6F67-43B4-BCF8-47DDA02DB210}"/>
              </a:ext>
            </a:extLst>
          </p:cNvPr>
          <p:cNvSpPr/>
          <p:nvPr/>
        </p:nvSpPr>
        <p:spPr>
          <a:xfrm>
            <a:off x="4607517" y="5575741"/>
            <a:ext cx="4315712" cy="1039869"/>
          </a:xfrm>
          <a:prstGeom prst="rect">
            <a:avLst/>
          </a:prstGeom>
          <a:no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sz="8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1" name="Title 1">
            <a:extLst>
              <a:ext uri="{FF2B5EF4-FFF2-40B4-BE49-F238E27FC236}">
                <a16:creationId xmlns:a16="http://schemas.microsoft.com/office/drawing/2014/main" id="{F5A06FC3-8FCB-498B-94F2-C7ABC0D0A5EE}"/>
              </a:ext>
            </a:extLst>
          </p:cNvPr>
          <p:cNvSpPr txBox="1">
            <a:spLocks/>
          </p:cNvSpPr>
          <p:nvPr/>
        </p:nvSpPr>
        <p:spPr>
          <a:xfrm>
            <a:off x="170869" y="167161"/>
            <a:ext cx="6915978" cy="42115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800" b="1" dirty="0">
                <a:latin typeface="Calibri "/>
                <a:cs typeface="Arial" panose="020B0604020202020204" pitchFamily="34" charset="0"/>
              </a:rPr>
              <a:t>Key Insights : APAC Dicyclopentadiene Market</a:t>
            </a:r>
          </a:p>
        </p:txBody>
      </p:sp>
    </p:spTree>
    <p:extLst>
      <p:ext uri="{BB962C8B-B14F-4D97-AF65-F5344CB8AC3E}">
        <p14:creationId xmlns:p14="http://schemas.microsoft.com/office/powerpoint/2010/main" val="2198424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7102AC0-C825-4DD2-9160-5BBCECAA8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1182"/>
            <a:ext cx="9144000" cy="6196817"/>
          </a:xfrm>
          <a:prstGeom prst="rect">
            <a:avLst/>
          </a:prstGeom>
        </p:spPr>
      </p:pic>
      <p:sp>
        <p:nvSpPr>
          <p:cNvPr id="49" name="Text Placeholder 3">
            <a:extLst>
              <a:ext uri="{FF2B5EF4-FFF2-40B4-BE49-F238E27FC236}">
                <a16:creationId xmlns:a16="http://schemas.microsoft.com/office/drawing/2014/main" id="{5CA6E5B5-B15D-48DC-ABAC-BB7155D8ECA2}"/>
              </a:ext>
            </a:extLst>
          </p:cNvPr>
          <p:cNvSpPr txBox="1">
            <a:spLocks/>
          </p:cNvSpPr>
          <p:nvPr/>
        </p:nvSpPr>
        <p:spPr>
          <a:xfrm>
            <a:off x="174573" y="182682"/>
            <a:ext cx="7736404" cy="363107"/>
          </a:xfrm>
          <a:prstGeom prst="rect">
            <a:avLst/>
          </a:prstGeom>
        </p:spPr>
        <p:txBody>
          <a:bodyPr vert="horz" lIns="91440" tIns="45720" rIns="91440" bIns="45720" rtlCol="0" anchor="ctr">
            <a:noAutofit/>
          </a:bodyPr>
          <a:lstStyle>
            <a:defPPr>
              <a:defRPr lang="en-US"/>
            </a:defPPr>
            <a:lvl1pPr marR="0" lvl="0" indent="0" fontAlgn="auto">
              <a:lnSpc>
                <a:spcPts val="1700"/>
              </a:lnSpc>
              <a:spcBef>
                <a:spcPct val="0"/>
              </a:spcBef>
              <a:spcAft>
                <a:spcPts val="0"/>
              </a:spcAft>
              <a:buClrTx/>
              <a:buSzTx/>
              <a:buFontTx/>
              <a:buNone/>
              <a:tabLst/>
              <a:defRPr b="1">
                <a:latin typeface="Calibri "/>
                <a:ea typeface="+mj-ea"/>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IN" dirty="0"/>
              <a:t>Recommendations for HPCL Research &amp; Development Team</a:t>
            </a:r>
          </a:p>
        </p:txBody>
      </p:sp>
      <p:graphicFrame>
        <p:nvGraphicFramePr>
          <p:cNvPr id="50" name="Table 3">
            <a:extLst>
              <a:ext uri="{FF2B5EF4-FFF2-40B4-BE49-F238E27FC236}">
                <a16:creationId xmlns:a16="http://schemas.microsoft.com/office/drawing/2014/main" id="{C4DD4186-82AF-4642-B285-A4FF5487D2CF}"/>
              </a:ext>
            </a:extLst>
          </p:cNvPr>
          <p:cNvGraphicFramePr>
            <a:graphicFrameLocks noGrp="1"/>
          </p:cNvGraphicFramePr>
          <p:nvPr>
            <p:extLst>
              <p:ext uri="{D42A27DB-BD31-4B8C-83A1-F6EECF244321}">
                <p14:modId xmlns:p14="http://schemas.microsoft.com/office/powerpoint/2010/main" val="2045417913"/>
              </p:ext>
            </p:extLst>
          </p:nvPr>
        </p:nvGraphicFramePr>
        <p:xfrm>
          <a:off x="3940096" y="3611478"/>
          <a:ext cx="4920964" cy="2993671"/>
        </p:xfrm>
        <a:graphic>
          <a:graphicData uri="http://schemas.openxmlformats.org/drawingml/2006/table">
            <a:tbl>
              <a:tblPr firstRow="1" bandRow="1">
                <a:tableStyleId>{7E9639D4-E3E2-4D34-9284-5A2195B3D0D7}</a:tableStyleId>
              </a:tblPr>
              <a:tblGrid>
                <a:gridCol w="2460482">
                  <a:extLst>
                    <a:ext uri="{9D8B030D-6E8A-4147-A177-3AD203B41FA5}">
                      <a16:colId xmlns:a16="http://schemas.microsoft.com/office/drawing/2014/main" val="3116649572"/>
                    </a:ext>
                  </a:extLst>
                </a:gridCol>
                <a:gridCol w="2460482">
                  <a:extLst>
                    <a:ext uri="{9D8B030D-6E8A-4147-A177-3AD203B41FA5}">
                      <a16:colId xmlns:a16="http://schemas.microsoft.com/office/drawing/2014/main" val="1993166500"/>
                    </a:ext>
                  </a:extLst>
                </a:gridCol>
              </a:tblGrid>
              <a:tr h="290062">
                <a:tc>
                  <a:txBody>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rPr>
                        <a:t>Parameters</a:t>
                      </a:r>
                    </a:p>
                  </a:txBody>
                  <a:tcPr/>
                </a:tc>
                <a:tc>
                  <a:txBody>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rPr>
                        <a:t>Range</a:t>
                      </a:r>
                    </a:p>
                  </a:txBody>
                  <a:tcPr/>
                </a:tc>
                <a:extLst>
                  <a:ext uri="{0D108BD9-81ED-4DB2-BD59-A6C34878D82A}">
                    <a16:rowId xmlns:a16="http://schemas.microsoft.com/office/drawing/2014/main" val="1705857734"/>
                  </a:ext>
                </a:extLst>
              </a:tr>
              <a:tr h="357610">
                <a:tc>
                  <a:txBody>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rPr>
                        <a:t>Density</a:t>
                      </a:r>
                    </a:p>
                  </a:txBody>
                  <a:tcPr/>
                </a:tc>
                <a:tc>
                  <a:txBody>
                    <a:bodyPr/>
                    <a:lstStyle/>
                    <a:p>
                      <a:pPr algn="ctr"/>
                      <a:r>
                        <a:rPr lang="en-IN" sz="1200" dirty="0">
                          <a:latin typeface="Verdana" panose="020B0604030504040204" pitchFamily="34" charset="0"/>
                          <a:ea typeface="Verdana" panose="020B0604030504040204" pitchFamily="34" charset="0"/>
                          <a:cs typeface="Verdana" panose="020B0604030504040204" pitchFamily="34" charset="0"/>
                        </a:rPr>
                        <a:t>975 - 989 kg/m3 (20 °C / 68 °F) </a:t>
                      </a:r>
                      <a:endParaRPr lang="en-US" sz="12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695497092"/>
                  </a:ext>
                </a:extLst>
              </a:tr>
              <a:tr h="290062">
                <a:tc>
                  <a:txBody>
                    <a:bodyPr/>
                    <a:lstStyle/>
                    <a:p>
                      <a:pPr algn="ctr"/>
                      <a:r>
                        <a:rPr lang="en-US" sz="1200" dirty="0">
                          <a:latin typeface="Verdana" panose="020B0604030504040204" pitchFamily="34" charset="0"/>
                          <a:ea typeface="Verdana" panose="020B0604030504040204" pitchFamily="34" charset="0"/>
                          <a:cs typeface="Verdana" panose="020B0604030504040204" pitchFamily="34" charset="0"/>
                        </a:rPr>
                        <a:t>Dynamic Viscosity</a:t>
                      </a:r>
                    </a:p>
                  </a:txBody>
                  <a:tcPr/>
                </a:tc>
                <a:tc>
                  <a:txBody>
                    <a:bodyPr/>
                    <a:lstStyle/>
                    <a:p>
                      <a:pPr algn="ctr"/>
                      <a:r>
                        <a:rPr lang="en-IN" sz="1200" dirty="0">
                          <a:latin typeface="Verdana" panose="020B0604030504040204" pitchFamily="34" charset="0"/>
                          <a:ea typeface="Verdana" panose="020B0604030504040204" pitchFamily="34" charset="0"/>
                          <a:cs typeface="Verdana" panose="020B0604030504040204" pitchFamily="34" charset="0"/>
                        </a:rPr>
                        <a:t>4 </a:t>
                      </a:r>
                      <a:r>
                        <a:rPr lang="en-IN" sz="1200" dirty="0" err="1">
                          <a:latin typeface="Verdana" panose="020B0604030504040204" pitchFamily="34" charset="0"/>
                          <a:ea typeface="Verdana" panose="020B0604030504040204" pitchFamily="34" charset="0"/>
                          <a:cs typeface="Verdana" panose="020B0604030504040204" pitchFamily="34" charset="0"/>
                        </a:rPr>
                        <a:t>mPas</a:t>
                      </a:r>
                      <a:r>
                        <a:rPr lang="en-IN" sz="1200" dirty="0">
                          <a:latin typeface="Verdana" panose="020B0604030504040204" pitchFamily="34" charset="0"/>
                          <a:ea typeface="Verdana" panose="020B0604030504040204" pitchFamily="34" charset="0"/>
                          <a:cs typeface="Verdana" panose="020B0604030504040204" pitchFamily="34" charset="0"/>
                        </a:rPr>
                        <a:t> (20 °C / 68 °F)</a:t>
                      </a:r>
                      <a:endParaRPr lang="en-US" sz="12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2427582531"/>
                  </a:ext>
                </a:extLst>
              </a:tr>
              <a:tr h="461823">
                <a:tc>
                  <a:txBody>
                    <a:bodyPr/>
                    <a:lstStyle/>
                    <a:p>
                      <a:pPr algn="ctr"/>
                      <a:r>
                        <a:rPr lang="en-IN" sz="1200" dirty="0">
                          <a:latin typeface="Verdana" panose="020B0604030504040204" pitchFamily="34" charset="0"/>
                          <a:ea typeface="Verdana" panose="020B0604030504040204" pitchFamily="34" charset="0"/>
                          <a:cs typeface="Verdana" panose="020B0604030504040204" pitchFamily="34" charset="0"/>
                        </a:rPr>
                        <a:t>Vapor Pressure</a:t>
                      </a:r>
                      <a:endParaRPr lang="en-US" sz="12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IN" sz="1200" dirty="0">
                          <a:latin typeface="Verdana" panose="020B0604030504040204" pitchFamily="34" charset="0"/>
                          <a:ea typeface="Verdana" panose="020B0604030504040204" pitchFamily="34" charset="0"/>
                          <a:cs typeface="Verdana" panose="020B0604030504040204" pitchFamily="34" charset="0"/>
                        </a:rPr>
                        <a:t>186 Pa (20 °C / 68 °F)</a:t>
                      </a:r>
                      <a:endParaRPr lang="en-US" sz="12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901263684"/>
                  </a:ext>
                </a:extLst>
              </a:tr>
              <a:tr h="357610">
                <a:tc>
                  <a:txBody>
                    <a:bodyPr/>
                    <a:lstStyle/>
                    <a:p>
                      <a:pPr algn="ctr"/>
                      <a:r>
                        <a:rPr lang="en-IN" sz="1200" dirty="0">
                          <a:latin typeface="Verdana" panose="020B0604030504040204" pitchFamily="34" charset="0"/>
                          <a:ea typeface="Verdana" panose="020B0604030504040204" pitchFamily="34" charset="0"/>
                          <a:cs typeface="Verdana" panose="020B0604030504040204" pitchFamily="34" charset="0"/>
                        </a:rPr>
                        <a:t>Boiling Point</a:t>
                      </a:r>
                      <a:endParaRPr lang="en-US" sz="12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IN" sz="1200" dirty="0">
                          <a:latin typeface="Verdana" panose="020B0604030504040204" pitchFamily="34" charset="0"/>
                          <a:ea typeface="Verdana" panose="020B0604030504040204" pitchFamily="34" charset="0"/>
                          <a:cs typeface="Verdana" panose="020B0604030504040204" pitchFamily="34" charset="0"/>
                        </a:rPr>
                        <a:t>Typical 170 - 190 °C / 338 - 374 °F (1010 </a:t>
                      </a:r>
                      <a:r>
                        <a:rPr lang="en-IN" sz="1200" dirty="0" err="1">
                          <a:latin typeface="Verdana" panose="020B0604030504040204" pitchFamily="34" charset="0"/>
                          <a:ea typeface="Verdana" panose="020B0604030504040204" pitchFamily="34" charset="0"/>
                          <a:cs typeface="Verdana" panose="020B0604030504040204" pitchFamily="34" charset="0"/>
                        </a:rPr>
                        <a:t>hPa</a:t>
                      </a:r>
                      <a:r>
                        <a:rPr lang="en-IN" sz="1200" dirty="0">
                          <a:latin typeface="Verdana" panose="020B0604030504040204" pitchFamily="34" charset="0"/>
                          <a:ea typeface="Verdana" panose="020B0604030504040204" pitchFamily="34" charset="0"/>
                          <a:cs typeface="Verdana" panose="020B0604030504040204" pitchFamily="34" charset="0"/>
                        </a:rPr>
                        <a:t>)</a:t>
                      </a:r>
                      <a:endParaRPr lang="en-US" sz="12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3754716089"/>
                  </a:ext>
                </a:extLst>
              </a:tr>
              <a:tr h="290062">
                <a:tc>
                  <a:txBody>
                    <a:bodyPr/>
                    <a:lstStyle/>
                    <a:p>
                      <a:pPr algn="ctr"/>
                      <a:r>
                        <a:rPr lang="en-IN" sz="1200" dirty="0">
                          <a:latin typeface="Verdana" panose="020B0604030504040204" pitchFamily="34" charset="0"/>
                          <a:ea typeface="Verdana" panose="020B0604030504040204" pitchFamily="34" charset="0"/>
                          <a:cs typeface="Verdana" panose="020B0604030504040204" pitchFamily="34" charset="0"/>
                        </a:rPr>
                        <a:t>Melting Point</a:t>
                      </a:r>
                      <a:endParaRPr lang="en-US" sz="12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IN" sz="1200" dirty="0">
                          <a:latin typeface="Verdana" panose="020B0604030504040204" pitchFamily="34" charset="0"/>
                          <a:ea typeface="Verdana" panose="020B0604030504040204" pitchFamily="34" charset="0"/>
                          <a:cs typeface="Verdana" panose="020B0604030504040204" pitchFamily="34" charset="0"/>
                        </a:rPr>
                        <a:t>Typical 33.6 °C</a:t>
                      </a:r>
                      <a:endParaRPr lang="en-US" sz="12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3345847228"/>
                  </a:ext>
                </a:extLst>
              </a:tr>
              <a:tr h="357610">
                <a:tc>
                  <a:txBody>
                    <a:bodyPr/>
                    <a:lstStyle/>
                    <a:p>
                      <a:pPr algn="ctr"/>
                      <a:r>
                        <a:rPr lang="en-IN" sz="1200" dirty="0">
                          <a:latin typeface="Verdana" panose="020B0604030504040204" pitchFamily="34" charset="0"/>
                          <a:ea typeface="Verdana" panose="020B0604030504040204" pitchFamily="34" charset="0"/>
                          <a:cs typeface="Verdana" panose="020B0604030504040204" pitchFamily="34" charset="0"/>
                        </a:rPr>
                        <a:t>Flash Point</a:t>
                      </a:r>
                      <a:endParaRPr lang="en-US" sz="12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IN" sz="1200" dirty="0">
                          <a:latin typeface="Verdana" panose="020B0604030504040204" pitchFamily="34" charset="0"/>
                          <a:ea typeface="Verdana" panose="020B0604030504040204" pitchFamily="34" charset="0"/>
                          <a:cs typeface="Verdana" panose="020B0604030504040204" pitchFamily="34" charset="0"/>
                        </a:rPr>
                        <a:t>Typical 40 °C (Resin Grade), &gt;25°C (DCPD Grade)</a:t>
                      </a:r>
                      <a:endParaRPr lang="en-US" sz="12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2320473836"/>
                  </a:ext>
                </a:extLst>
              </a:tr>
              <a:tr h="290062">
                <a:tc>
                  <a:txBody>
                    <a:bodyPr/>
                    <a:lstStyle/>
                    <a:p>
                      <a:pPr algn="ctr"/>
                      <a:r>
                        <a:rPr lang="en-IN" sz="1200" dirty="0">
                          <a:latin typeface="Verdana" panose="020B0604030504040204" pitchFamily="34" charset="0"/>
                          <a:ea typeface="Verdana" panose="020B0604030504040204" pitchFamily="34" charset="0"/>
                          <a:cs typeface="Verdana" panose="020B0604030504040204" pitchFamily="34" charset="0"/>
                        </a:rPr>
                        <a:t>Appearance</a:t>
                      </a:r>
                      <a:endParaRPr lang="en-US" sz="12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IN" sz="1200" dirty="0">
                          <a:latin typeface="Verdana" panose="020B0604030504040204" pitchFamily="34" charset="0"/>
                          <a:ea typeface="Verdana" panose="020B0604030504040204" pitchFamily="34" charset="0"/>
                          <a:cs typeface="Verdana" panose="020B0604030504040204" pitchFamily="34" charset="0"/>
                        </a:rPr>
                        <a:t>Pale straw-coloured liquid </a:t>
                      </a:r>
                      <a:endParaRPr lang="en-US" sz="12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010577150"/>
                  </a:ext>
                </a:extLst>
              </a:tr>
            </a:tbl>
          </a:graphicData>
        </a:graphic>
      </p:graphicFrame>
      <p:sp>
        <p:nvSpPr>
          <p:cNvPr id="51" name="Rectangle 50">
            <a:extLst>
              <a:ext uri="{FF2B5EF4-FFF2-40B4-BE49-F238E27FC236}">
                <a16:creationId xmlns:a16="http://schemas.microsoft.com/office/drawing/2014/main" id="{F730E90D-439C-4221-A452-3E984F942D9A}"/>
              </a:ext>
            </a:extLst>
          </p:cNvPr>
          <p:cNvSpPr/>
          <p:nvPr/>
        </p:nvSpPr>
        <p:spPr>
          <a:xfrm>
            <a:off x="3940097" y="3295739"/>
            <a:ext cx="4920963" cy="26652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Physical P</a:t>
            </a:r>
            <a:r>
              <a:rPr lang="en-IN" sz="1200" b="1" dirty="0" err="1">
                <a:solidFill>
                  <a:prstClr val="white"/>
                </a:solidFill>
                <a:latin typeface="Verdana" panose="020B0604030504040204" pitchFamily="34" charset="0"/>
                <a:ea typeface="Verdana" panose="020B0604030504040204" pitchFamily="34" charset="0"/>
                <a:cs typeface="Verdana" panose="020B0604030504040204" pitchFamily="34" charset="0"/>
              </a:rPr>
              <a:t>roperties</a:t>
            </a:r>
            <a:r>
              <a:rPr lang="en-IN" sz="1200" b="1" dirty="0">
                <a:solidFill>
                  <a:prstClr val="white"/>
                </a:solidFill>
                <a:latin typeface="Verdana" panose="020B0604030504040204" pitchFamily="34" charset="0"/>
                <a:ea typeface="Verdana" panose="020B0604030504040204" pitchFamily="34" charset="0"/>
                <a:cs typeface="Verdana" panose="020B0604030504040204" pitchFamily="34" charset="0"/>
              </a:rPr>
              <a:t> Specification =: Pure Grade</a:t>
            </a:r>
            <a:endParaRPr kumimoji="0" lang="en-IN" sz="12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4DA7117B-AD4E-4F31-81CA-06BE180C04EE}"/>
              </a:ext>
            </a:extLst>
          </p:cNvPr>
          <p:cNvSpPr txBox="1"/>
          <p:nvPr/>
        </p:nvSpPr>
        <p:spPr>
          <a:xfrm>
            <a:off x="0" y="839879"/>
            <a:ext cx="3765522" cy="5889754"/>
          </a:xfrm>
          <a:prstGeom prst="rect">
            <a:avLst/>
          </a:prstGeom>
          <a:noFill/>
        </p:spPr>
        <p:txBody>
          <a:bodyPr wrap="square" rtlCol="0">
            <a:spAutoFit/>
          </a:bodyPr>
          <a:lstStyle/>
          <a:p>
            <a:pPr marL="171450" marR="0" lvl="0" indent="-171450" algn="just"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000" dirty="0">
                <a:latin typeface="Verdana" panose="020B0604030504040204" pitchFamily="34" charset="0"/>
                <a:ea typeface="Verdana" panose="020B0604030504040204" pitchFamily="34" charset="0"/>
                <a:cs typeface="Verdana" panose="020B0604030504040204" pitchFamily="34" charset="0"/>
              </a:rPr>
              <a:t>Dicyclopentadiene (DCPD) is produced as a by-product of production of ethylene and propylene by a high temperature pyrolysis of  petroleum fraction. </a:t>
            </a:r>
          </a:p>
          <a:p>
            <a:pPr marL="171450" marR="0" lvl="0" indent="-171450" algn="just"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000" dirty="0">
                <a:latin typeface="Verdana" panose="020B0604030504040204" pitchFamily="34" charset="0"/>
                <a:ea typeface="Verdana" panose="020B0604030504040204" pitchFamily="34" charset="0"/>
                <a:cs typeface="Verdana" panose="020B0604030504040204" pitchFamily="34" charset="0"/>
              </a:rPr>
              <a:t>Dicyclopentadiene or DCPD is the dimer of cyclopentadiene (CPD) formed by a Diels-Alder addition reaction. </a:t>
            </a:r>
          </a:p>
          <a:p>
            <a:pPr marL="171450" marR="0" lvl="0" indent="-171450" algn="just"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000" dirty="0">
                <a:latin typeface="Verdana" panose="020B0604030504040204" pitchFamily="34" charset="0"/>
                <a:ea typeface="Verdana" panose="020B0604030504040204" pitchFamily="34" charset="0"/>
                <a:cs typeface="Verdana" panose="020B0604030504040204" pitchFamily="34" charset="0"/>
              </a:rPr>
              <a:t>DCPD products originate from high-temperature cracking of petroleum fractions and are best characterized as highly reactive</a:t>
            </a:r>
          </a:p>
          <a:p>
            <a:pPr marL="171450" marR="0" lvl="0" indent="-171450" algn="just"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000" dirty="0">
                <a:latin typeface="Verdana" panose="020B0604030504040204" pitchFamily="34" charset="0"/>
                <a:ea typeface="Verdana" panose="020B0604030504040204" pitchFamily="34" charset="0"/>
                <a:cs typeface="Verdana" panose="020B0604030504040204" pitchFamily="34" charset="0"/>
              </a:rPr>
              <a:t>Intermediates used for a wide range of resins, i.e. aromatic hydrocarbons, unsaturated polyesters, phenolics and epoxies.</a:t>
            </a:r>
          </a:p>
          <a:p>
            <a:pPr marL="171450" marR="0" lvl="0" indent="-171450" algn="just"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000" dirty="0">
                <a:latin typeface="Verdana" panose="020B0604030504040204" pitchFamily="34" charset="0"/>
                <a:ea typeface="Verdana" panose="020B0604030504040204" pitchFamily="34" charset="0"/>
                <a:cs typeface="Verdana" panose="020B0604030504040204" pitchFamily="34" charset="0"/>
              </a:rPr>
              <a:t>CPD, although a stable molecule, has a strong tendency to form the more stable dimer DCPD. This dimerization already takes place at room temperature and its rate rapidly increases with elevated temperatures. This reaction however is reversible too; DCPD “cracks” at temperatures above 140°C to form two CPD molecules</a:t>
            </a:r>
          </a:p>
        </p:txBody>
      </p:sp>
      <p:graphicFrame>
        <p:nvGraphicFramePr>
          <p:cNvPr id="7" name="Table 6">
            <a:extLst>
              <a:ext uri="{FF2B5EF4-FFF2-40B4-BE49-F238E27FC236}">
                <a16:creationId xmlns:a16="http://schemas.microsoft.com/office/drawing/2014/main" id="{D4D02210-9111-4318-9D8A-0FBC6C4E7CCD}"/>
              </a:ext>
            </a:extLst>
          </p:cNvPr>
          <p:cNvGraphicFramePr>
            <a:graphicFrameLocks noGrp="1"/>
          </p:cNvGraphicFramePr>
          <p:nvPr>
            <p:extLst>
              <p:ext uri="{D42A27DB-BD31-4B8C-83A1-F6EECF244321}">
                <p14:modId xmlns:p14="http://schemas.microsoft.com/office/powerpoint/2010/main" val="2879835286"/>
              </p:ext>
            </p:extLst>
          </p:nvPr>
        </p:nvGraphicFramePr>
        <p:xfrm>
          <a:off x="3940096" y="1107167"/>
          <a:ext cx="4920963" cy="1863462"/>
        </p:xfrm>
        <a:graphic>
          <a:graphicData uri="http://schemas.openxmlformats.org/drawingml/2006/table">
            <a:tbl>
              <a:tblPr firstRow="1" bandRow="1">
                <a:tableStyleId>{912C8C85-51F0-491E-9774-3900AFEF0FD7}</a:tableStyleId>
              </a:tblPr>
              <a:tblGrid>
                <a:gridCol w="1640321">
                  <a:extLst>
                    <a:ext uri="{9D8B030D-6E8A-4147-A177-3AD203B41FA5}">
                      <a16:colId xmlns:a16="http://schemas.microsoft.com/office/drawing/2014/main" val="2367292386"/>
                    </a:ext>
                  </a:extLst>
                </a:gridCol>
                <a:gridCol w="1640321">
                  <a:extLst>
                    <a:ext uri="{9D8B030D-6E8A-4147-A177-3AD203B41FA5}">
                      <a16:colId xmlns:a16="http://schemas.microsoft.com/office/drawing/2014/main" val="2829682602"/>
                    </a:ext>
                  </a:extLst>
                </a:gridCol>
                <a:gridCol w="1640321">
                  <a:extLst>
                    <a:ext uri="{9D8B030D-6E8A-4147-A177-3AD203B41FA5}">
                      <a16:colId xmlns:a16="http://schemas.microsoft.com/office/drawing/2014/main" val="2870844763"/>
                    </a:ext>
                  </a:extLst>
                </a:gridCol>
              </a:tblGrid>
              <a:tr h="392733">
                <a:tc>
                  <a:txBody>
                    <a:bodyPr/>
                    <a:lstStyle/>
                    <a:p>
                      <a:pPr algn="ctr"/>
                      <a:r>
                        <a:rPr lang="en-IN" sz="10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Component</a:t>
                      </a:r>
                    </a:p>
                  </a:txBody>
                  <a:tcPr anchor="ctr"/>
                </a:tc>
                <a:tc>
                  <a:txBody>
                    <a:bodyPr/>
                    <a:lstStyle/>
                    <a:p>
                      <a:pPr algn="ctr"/>
                      <a:r>
                        <a:rPr lang="en-IN" sz="10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DCPD Resin Grade</a:t>
                      </a:r>
                    </a:p>
                  </a:txBody>
                  <a:tcPr anchor="ctr"/>
                </a:tc>
                <a:tc>
                  <a:txBody>
                    <a:bodyPr/>
                    <a:lstStyle/>
                    <a:p>
                      <a:pPr algn="ctr"/>
                      <a:r>
                        <a:rPr lang="en-IN" sz="10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DCPD UPR Grade</a:t>
                      </a:r>
                    </a:p>
                  </a:txBody>
                  <a:tcPr anchor="ctr"/>
                </a:tc>
                <a:extLst>
                  <a:ext uri="{0D108BD9-81ED-4DB2-BD59-A6C34878D82A}">
                    <a16:rowId xmlns:a16="http://schemas.microsoft.com/office/drawing/2014/main" val="2094396351"/>
                  </a:ext>
                </a:extLst>
              </a:tr>
              <a:tr h="392733">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Endo DCPD</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73-83%</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83-88%</a:t>
                      </a:r>
                    </a:p>
                  </a:txBody>
                  <a:tcPr anchor="ctr"/>
                </a:tc>
                <a:extLst>
                  <a:ext uri="{0D108BD9-81ED-4DB2-BD59-A6C34878D82A}">
                    <a16:rowId xmlns:a16="http://schemas.microsoft.com/office/drawing/2014/main" val="1460107192"/>
                  </a:ext>
                </a:extLst>
              </a:tr>
              <a:tr h="340878">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Endo DCPD</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0.5-1%</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0.5-1%</a:t>
                      </a:r>
                    </a:p>
                  </a:txBody>
                  <a:tcPr anchor="ctr"/>
                </a:tc>
                <a:extLst>
                  <a:ext uri="{0D108BD9-81ED-4DB2-BD59-A6C34878D82A}">
                    <a16:rowId xmlns:a16="http://schemas.microsoft.com/office/drawing/2014/main" val="2552620344"/>
                  </a:ext>
                </a:extLst>
              </a:tr>
              <a:tr h="340878">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CPD-</a:t>
                      </a:r>
                      <a:r>
                        <a:rPr lang="en-IN" sz="1000" dirty="0" err="1">
                          <a:latin typeface="Verdana" panose="020B0604030504040204" pitchFamily="34" charset="0"/>
                          <a:ea typeface="Verdana" panose="020B0604030504040204" pitchFamily="34" charset="0"/>
                          <a:cs typeface="Verdana" panose="020B0604030504040204" pitchFamily="34" charset="0"/>
                        </a:rPr>
                        <a:t>mCPD</a:t>
                      </a:r>
                      <a:r>
                        <a:rPr lang="en-IN" sz="1000" dirty="0">
                          <a:latin typeface="Verdana" panose="020B0604030504040204" pitchFamily="34" charset="0"/>
                          <a:ea typeface="Verdana" panose="020B0604030504040204" pitchFamily="34" charset="0"/>
                          <a:cs typeface="Verdana" panose="020B0604030504040204" pitchFamily="34" charset="0"/>
                        </a:rPr>
                        <a:t> </a:t>
                      </a:r>
                      <a:r>
                        <a:rPr lang="en-IN" sz="1000" dirty="0" err="1">
                          <a:latin typeface="Verdana" panose="020B0604030504040204" pitchFamily="34" charset="0"/>
                          <a:ea typeface="Verdana" panose="020B0604030504040204" pitchFamily="34" charset="0"/>
                          <a:cs typeface="Verdana" panose="020B0604030504040204" pitchFamily="34" charset="0"/>
                        </a:rPr>
                        <a:t>Codimer</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7-13%</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2-6%</a:t>
                      </a:r>
                    </a:p>
                  </a:txBody>
                  <a:tcPr anchor="ctr"/>
                </a:tc>
                <a:extLst>
                  <a:ext uri="{0D108BD9-81ED-4DB2-BD59-A6C34878D82A}">
                    <a16:rowId xmlns:a16="http://schemas.microsoft.com/office/drawing/2014/main" val="50760374"/>
                  </a:ext>
                </a:extLst>
              </a:tr>
              <a:tr h="340878">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Isoprene-CPD </a:t>
                      </a:r>
                      <a:r>
                        <a:rPr lang="en-IN" sz="1000" dirty="0" err="1">
                          <a:latin typeface="Verdana" panose="020B0604030504040204" pitchFamily="34" charset="0"/>
                          <a:ea typeface="Verdana" panose="020B0604030504040204" pitchFamily="34" charset="0"/>
                          <a:cs typeface="Verdana" panose="020B0604030504040204" pitchFamily="34" charset="0"/>
                        </a:rPr>
                        <a:t>Codimer</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1-5%</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1-5%</a:t>
                      </a:r>
                    </a:p>
                  </a:txBody>
                  <a:tcPr anchor="ctr"/>
                </a:tc>
                <a:extLst>
                  <a:ext uri="{0D108BD9-81ED-4DB2-BD59-A6C34878D82A}">
                    <a16:rowId xmlns:a16="http://schemas.microsoft.com/office/drawing/2014/main" val="1819149263"/>
                  </a:ext>
                </a:extLst>
              </a:tr>
            </a:tbl>
          </a:graphicData>
        </a:graphic>
      </p:graphicFrame>
      <p:sp>
        <p:nvSpPr>
          <p:cNvPr id="8" name="Rectangle 7">
            <a:extLst>
              <a:ext uri="{FF2B5EF4-FFF2-40B4-BE49-F238E27FC236}">
                <a16:creationId xmlns:a16="http://schemas.microsoft.com/office/drawing/2014/main" id="{946E861F-D26B-4DB2-9252-3B25CB0EDD50}"/>
              </a:ext>
            </a:extLst>
          </p:cNvPr>
          <p:cNvSpPr/>
          <p:nvPr/>
        </p:nvSpPr>
        <p:spPr>
          <a:xfrm>
            <a:off x="3940095" y="769544"/>
            <a:ext cx="4920963" cy="26652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Product Typical Composition</a:t>
            </a:r>
            <a:endParaRPr kumimoji="0" lang="en-IN" sz="12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23479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8FBBC3-36F2-4593-8607-BB47D7858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2462"/>
            <a:ext cx="9144000" cy="5832176"/>
          </a:xfrm>
          <a:prstGeom prst="rect">
            <a:avLst/>
          </a:prstGeom>
        </p:spPr>
      </p:pic>
      <p:pic>
        <p:nvPicPr>
          <p:cNvPr id="21" name="Picture 20" descr="A picture containing clipart&#10;&#10;Description generated with high confidence">
            <a:extLst>
              <a:ext uri="{FF2B5EF4-FFF2-40B4-BE49-F238E27FC236}">
                <a16:creationId xmlns:a16="http://schemas.microsoft.com/office/drawing/2014/main" id="{1E7CD3CA-1772-459A-868E-A9064547F7E1}"/>
              </a:ext>
            </a:extLst>
          </p:cNvPr>
          <p:cNvPicPr>
            <a:picLocks noChangeAspect="1"/>
          </p:cNvPicPr>
          <p:nvPr/>
        </p:nvPicPr>
        <p:blipFill rotWithShape="1">
          <a:blip r:embed="rId3">
            <a:extLst>
              <a:ext uri="{28A0092B-C50C-407E-A947-70E740481C1C}">
                <a14:useLocalDpi xmlns:a14="http://schemas.microsoft.com/office/drawing/2010/main" val="0"/>
              </a:ext>
            </a:extLst>
          </a:blip>
          <a:srcRect l="9641" t="-705" r="16385"/>
          <a:stretch/>
        </p:blipFill>
        <p:spPr>
          <a:xfrm>
            <a:off x="0" y="108340"/>
            <a:ext cx="9144002" cy="6244061"/>
          </a:xfrm>
          <a:prstGeom prst="rect">
            <a:avLst/>
          </a:prstGeom>
        </p:spPr>
      </p:pic>
      <p:sp>
        <p:nvSpPr>
          <p:cNvPr id="15" name="TextBox 14">
            <a:extLst>
              <a:ext uri="{FF2B5EF4-FFF2-40B4-BE49-F238E27FC236}">
                <a16:creationId xmlns:a16="http://schemas.microsoft.com/office/drawing/2014/main" id="{130C6027-6454-46D1-8305-C9654246BEEA}"/>
              </a:ext>
            </a:extLst>
          </p:cNvPr>
          <p:cNvSpPr txBox="1"/>
          <p:nvPr/>
        </p:nvSpPr>
        <p:spPr>
          <a:xfrm>
            <a:off x="266699" y="5882242"/>
            <a:ext cx="2871410" cy="338554"/>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30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MARKET INTELLIGENCE . CONSULTING</a:t>
            </a:r>
          </a:p>
        </p:txBody>
      </p:sp>
      <p:sp>
        <p:nvSpPr>
          <p:cNvPr id="11" name="TextBox 10">
            <a:extLst>
              <a:ext uri="{FF2B5EF4-FFF2-40B4-BE49-F238E27FC236}">
                <a16:creationId xmlns:a16="http://schemas.microsoft.com/office/drawing/2014/main" id="{295CF68D-B97E-4DF4-AD5B-814F416F9AF1}"/>
              </a:ext>
            </a:extLst>
          </p:cNvPr>
          <p:cNvSpPr txBox="1"/>
          <p:nvPr/>
        </p:nvSpPr>
        <p:spPr>
          <a:xfrm>
            <a:off x="314418" y="6352401"/>
            <a:ext cx="2573926"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www.TechSciresearch.com</a:t>
            </a:r>
          </a:p>
        </p:txBody>
      </p:sp>
      <p:sp>
        <p:nvSpPr>
          <p:cNvPr id="14" name="Rectangle 13">
            <a:extLst>
              <a:ext uri="{FF2B5EF4-FFF2-40B4-BE49-F238E27FC236}">
                <a16:creationId xmlns:a16="http://schemas.microsoft.com/office/drawing/2014/main" id="{28F902CD-A916-45E3-89FB-B057F7266DE3}"/>
              </a:ext>
            </a:extLst>
          </p:cNvPr>
          <p:cNvSpPr/>
          <p:nvPr/>
        </p:nvSpPr>
        <p:spPr>
          <a:xfrm>
            <a:off x="316597" y="2908495"/>
            <a:ext cx="3815329" cy="40011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IN" sz="2000" b="1" dirty="0">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INDIA ISOPARAFFIN MARKET</a:t>
            </a:r>
          </a:p>
        </p:txBody>
      </p:sp>
      <p:sp>
        <p:nvSpPr>
          <p:cNvPr id="18" name="Rectangle 17">
            <a:extLst>
              <a:ext uri="{FF2B5EF4-FFF2-40B4-BE49-F238E27FC236}">
                <a16:creationId xmlns:a16="http://schemas.microsoft.com/office/drawing/2014/main" id="{6194B184-9981-4074-AD02-C1547A5F38E9}"/>
              </a:ext>
            </a:extLst>
          </p:cNvPr>
          <p:cNvSpPr/>
          <p:nvPr/>
        </p:nvSpPr>
        <p:spPr>
          <a:xfrm>
            <a:off x="344583" y="2105039"/>
            <a:ext cx="2010807" cy="671851"/>
          </a:xfrm>
          <a:prstGeom prst="rect">
            <a:avLst/>
          </a:prstGeom>
        </p:spPr>
        <p:txBody>
          <a:bodyPr wrap="non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IN" sz="2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rPr>
              <a:t>2015 – 2040</a:t>
            </a:r>
            <a:endParaRPr kumimoji="0" lang="en-IN" sz="1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9BD06F95-C5DC-4A90-9FBF-94FD39F9B637}"/>
              </a:ext>
            </a:extLst>
          </p:cNvPr>
          <p:cNvSpPr/>
          <p:nvPr/>
        </p:nvSpPr>
        <p:spPr>
          <a:xfrm>
            <a:off x="349084" y="3389300"/>
            <a:ext cx="4783495" cy="382092"/>
          </a:xfrm>
          <a:prstGeom prst="rect">
            <a:avLst/>
          </a:prstGeom>
          <a:noFill/>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FORECAST &amp; OPPORTUNITIES</a:t>
            </a:r>
          </a:p>
        </p:txBody>
      </p:sp>
      <p:pic>
        <p:nvPicPr>
          <p:cNvPr id="12" name="Picture 11" descr="cid:image002.png@01D2F982.F4FD4770">
            <a:extLst>
              <a:ext uri="{FF2B5EF4-FFF2-40B4-BE49-F238E27FC236}">
                <a16:creationId xmlns:a16="http://schemas.microsoft.com/office/drawing/2014/main" id="{AE60DD7D-60C2-41CB-8A8D-E653E02ED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187" y="654649"/>
            <a:ext cx="2237021" cy="70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Group 21">
            <a:extLst>
              <a:ext uri="{FF2B5EF4-FFF2-40B4-BE49-F238E27FC236}">
                <a16:creationId xmlns:a16="http://schemas.microsoft.com/office/drawing/2014/main" id="{98D47AE6-4F35-4C48-84ED-D040F8F2B247}"/>
              </a:ext>
            </a:extLst>
          </p:cNvPr>
          <p:cNvGrpSpPr/>
          <p:nvPr/>
        </p:nvGrpSpPr>
        <p:grpSpPr>
          <a:xfrm>
            <a:off x="-497628" y="4089073"/>
            <a:ext cx="3779431" cy="924996"/>
            <a:chOff x="344583" y="4089073"/>
            <a:chExt cx="3779431" cy="924996"/>
          </a:xfrm>
        </p:grpSpPr>
        <p:sp>
          <p:nvSpPr>
            <p:cNvPr id="24" name="Rectangle 23">
              <a:extLst>
                <a:ext uri="{FF2B5EF4-FFF2-40B4-BE49-F238E27FC236}">
                  <a16:creationId xmlns:a16="http://schemas.microsoft.com/office/drawing/2014/main" id="{CC94765D-3DDA-4A1F-98F0-D9E37A5A783C}"/>
                </a:ext>
              </a:extLst>
            </p:cNvPr>
            <p:cNvSpPr/>
            <p:nvPr/>
          </p:nvSpPr>
          <p:spPr>
            <a:xfrm>
              <a:off x="344583" y="4415636"/>
              <a:ext cx="2111815" cy="382092"/>
            </a:xfrm>
            <a:prstGeom prst="rect">
              <a:avLst/>
            </a:prstGeom>
            <a:noFill/>
          </p:spPr>
          <p:txBody>
            <a:bodyPr wrap="square">
              <a:spAutoFit/>
            </a:bodyPr>
            <a:lstStyle/>
            <a:p>
              <a:pPr marL="0" marR="0" lvl="0" indent="0" algn="r" defTabSz="4572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Prepared for :</a:t>
              </a:r>
            </a:p>
          </p:txBody>
        </p:sp>
        <p:pic>
          <p:nvPicPr>
            <p:cNvPr id="25" name="Picture 24" descr="Logo&#10;&#10;Description automatically generated">
              <a:extLst>
                <a:ext uri="{FF2B5EF4-FFF2-40B4-BE49-F238E27FC236}">
                  <a16:creationId xmlns:a16="http://schemas.microsoft.com/office/drawing/2014/main" id="{7A61F930-EB2A-4F40-AB3D-D38AA0117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8934" y="4089073"/>
              <a:ext cx="1545080" cy="924996"/>
            </a:xfrm>
            <a:prstGeom prst="rect">
              <a:avLst/>
            </a:prstGeom>
          </p:spPr>
        </p:pic>
      </p:grpSp>
    </p:spTree>
    <p:extLst>
      <p:ext uri="{BB962C8B-B14F-4D97-AF65-F5344CB8AC3E}">
        <p14:creationId xmlns:p14="http://schemas.microsoft.com/office/powerpoint/2010/main" val="827294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885250E-2791-445B-AAAB-27785D2F5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0572"/>
            <a:ext cx="9144000" cy="6207428"/>
          </a:xfrm>
          <a:prstGeom prst="rect">
            <a:avLst/>
          </a:prstGeom>
        </p:spPr>
      </p:pic>
      <p:sp>
        <p:nvSpPr>
          <p:cNvPr id="5" name="TextBox 4">
            <a:extLst>
              <a:ext uri="{FF2B5EF4-FFF2-40B4-BE49-F238E27FC236}">
                <a16:creationId xmlns:a16="http://schemas.microsoft.com/office/drawing/2014/main" id="{300B1488-A22D-4160-9835-597E8C810C84}"/>
              </a:ext>
            </a:extLst>
          </p:cNvPr>
          <p:cNvSpPr txBox="1"/>
          <p:nvPr/>
        </p:nvSpPr>
        <p:spPr>
          <a:xfrm>
            <a:off x="31573" y="650572"/>
            <a:ext cx="4397145" cy="522900"/>
          </a:xfrm>
          <a:prstGeom prst="rect">
            <a:avLst/>
          </a:prstGeom>
          <a:noFill/>
        </p:spPr>
        <p:txBody>
          <a:bodyPr wrap="square" rtlCol="0">
            <a:spAutoFit/>
          </a:bodyPr>
          <a:lstStyle/>
          <a:p>
            <a:pPr lvl="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India </a:t>
            </a:r>
            <a:r>
              <a:rPr lang="en-IN" sz="1000" b="1" dirty="0" err="1">
                <a:solidFill>
                  <a:prstClr val="black"/>
                </a:solidFill>
                <a:latin typeface="Verdana" panose="020B0604030504040204" pitchFamily="34" charset="0"/>
                <a:ea typeface="Verdana" panose="020B0604030504040204" pitchFamily="34" charset="0"/>
                <a:cs typeface="Verdana" panose="020B0604030504040204" pitchFamily="34" charset="0"/>
              </a:rPr>
              <a:t>Isoparaffin</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Demand</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FY2015, FY2021, FY2022E and FY2040F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aphicFrame>
        <p:nvGraphicFramePr>
          <p:cNvPr id="6" name="Chart 5">
            <a:extLst>
              <a:ext uri="{FF2B5EF4-FFF2-40B4-BE49-F238E27FC236}">
                <a16:creationId xmlns:a16="http://schemas.microsoft.com/office/drawing/2014/main" id="{807B7E6B-615C-41F9-AC3D-6C3F8D51AE94}"/>
              </a:ext>
            </a:extLst>
          </p:cNvPr>
          <p:cNvGraphicFramePr/>
          <p:nvPr>
            <p:extLst>
              <p:ext uri="{D42A27DB-BD31-4B8C-83A1-F6EECF244321}">
                <p14:modId xmlns:p14="http://schemas.microsoft.com/office/powerpoint/2010/main" val="3249107627"/>
              </p:ext>
            </p:extLst>
          </p:nvPr>
        </p:nvGraphicFramePr>
        <p:xfrm>
          <a:off x="256288" y="1191967"/>
          <a:ext cx="4292091" cy="10883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985CA2ED-17D1-4D59-9BEA-48D6F1B2018B}"/>
              </a:ext>
            </a:extLst>
          </p:cNvPr>
          <p:cNvGraphicFramePr/>
          <p:nvPr>
            <p:extLst>
              <p:ext uri="{D42A27DB-BD31-4B8C-83A1-F6EECF244321}">
                <p14:modId xmlns:p14="http://schemas.microsoft.com/office/powerpoint/2010/main" val="3375878189"/>
              </p:ext>
            </p:extLst>
          </p:nvPr>
        </p:nvGraphicFramePr>
        <p:xfrm>
          <a:off x="170869" y="2973766"/>
          <a:ext cx="3844542" cy="1878324"/>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a:extLst>
              <a:ext uri="{FF2B5EF4-FFF2-40B4-BE49-F238E27FC236}">
                <a16:creationId xmlns:a16="http://schemas.microsoft.com/office/drawing/2014/main" id="{505F5F79-5823-4F42-B07A-88672DEAEAA1}"/>
              </a:ext>
            </a:extLst>
          </p:cNvPr>
          <p:cNvSpPr txBox="1"/>
          <p:nvPr/>
        </p:nvSpPr>
        <p:spPr>
          <a:xfrm>
            <a:off x="31573" y="2450865"/>
            <a:ext cx="5137346" cy="292068"/>
          </a:xfrm>
          <a:prstGeom prst="rect">
            <a:avLst/>
          </a:prstGeom>
          <a:noFill/>
        </p:spPr>
        <p:txBody>
          <a:bodyPr wrap="square" rtlCol="0">
            <a:spAutoFit/>
          </a:bodyPr>
          <a:lstStyle/>
          <a:p>
            <a:pPr>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India </a:t>
            </a:r>
            <a:r>
              <a:rPr lang="en-IN" sz="1000" b="1" dirty="0" err="1">
                <a:solidFill>
                  <a:prstClr val="black"/>
                </a:solidFill>
                <a:latin typeface="Verdana" panose="020B0604030504040204" pitchFamily="34" charset="0"/>
                <a:ea typeface="Verdana" panose="020B0604030504040204" pitchFamily="34" charset="0"/>
                <a:cs typeface="Verdana" panose="020B0604030504040204" pitchFamily="34" charset="0"/>
              </a:rPr>
              <a:t>Isoparaffin</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Market Share, By Application, By Volume, FY2021</a:t>
            </a:r>
            <a:endPar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itle 1">
            <a:extLst>
              <a:ext uri="{FF2B5EF4-FFF2-40B4-BE49-F238E27FC236}">
                <a16:creationId xmlns:a16="http://schemas.microsoft.com/office/drawing/2014/main" id="{52005A7E-357E-4CFE-940C-77F2200B653D}"/>
              </a:ext>
            </a:extLst>
          </p:cNvPr>
          <p:cNvSpPr txBox="1">
            <a:spLocks/>
          </p:cNvSpPr>
          <p:nvPr/>
        </p:nvSpPr>
        <p:spPr>
          <a:xfrm>
            <a:off x="170869" y="167161"/>
            <a:ext cx="6915978" cy="42115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800" b="1" dirty="0">
                <a:latin typeface="Calibri "/>
                <a:cs typeface="Arial" panose="020B0604020202020204" pitchFamily="34" charset="0"/>
              </a:rPr>
              <a:t>Key Insights : India Isoparaffin Market</a:t>
            </a:r>
          </a:p>
        </p:txBody>
      </p:sp>
      <p:sp>
        <p:nvSpPr>
          <p:cNvPr id="22" name="TextBox 21">
            <a:extLst>
              <a:ext uri="{FF2B5EF4-FFF2-40B4-BE49-F238E27FC236}">
                <a16:creationId xmlns:a16="http://schemas.microsoft.com/office/drawing/2014/main" id="{BE90DF35-8787-4A42-A9D6-DAF007111368}"/>
              </a:ext>
            </a:extLst>
          </p:cNvPr>
          <p:cNvSpPr txBox="1"/>
          <p:nvPr/>
        </p:nvSpPr>
        <p:spPr>
          <a:xfrm>
            <a:off x="4867074" y="529471"/>
            <a:ext cx="3942793" cy="6293711"/>
          </a:xfrm>
          <a:prstGeom prst="rect">
            <a:avLst/>
          </a:prstGeom>
          <a:noFill/>
        </p:spPr>
        <p:txBody>
          <a:bodyPr wrap="square" rtlCol="0">
            <a:spAutoFit/>
          </a:bodyPr>
          <a:lstStyle/>
          <a:p>
            <a:pPr marL="171450" indent="-171450" algn="just">
              <a:lnSpc>
                <a:spcPct val="150000"/>
              </a:lnSpc>
              <a:buSzPct val="177000"/>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Currently, there is no producers in India due to low demand, higher cost  and complexity involved with the process. HPCL  has a great opportunity to become the only producer of Isoparaffin in the country.</a:t>
            </a:r>
          </a:p>
          <a:p>
            <a:pPr marL="171450" indent="-171450">
              <a:lnSpc>
                <a:spcPct val="150000"/>
              </a:lnSpc>
              <a:buSzPct val="177000"/>
              <a:buFont typeface="Arial" panose="020B0604020202020204" pitchFamily="34" charset="0"/>
              <a:buChar char="•"/>
            </a:pPr>
            <a:endParaRPr lang="en-IN" sz="1000" dirty="0">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77000"/>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HPCL have significant scope for Iso-paraffin export to the emerging nations having isoparaffinic solvent application. The company can target emerging countries such as China, Sri Lanka, Oman, Brazil, Middle and African Nations and export Iso-paraffin as a raw material to these industries. </a:t>
            </a:r>
          </a:p>
          <a:p>
            <a:pPr marL="171450" indent="-171450" algn="just">
              <a:lnSpc>
                <a:spcPct val="150000"/>
              </a:lnSpc>
              <a:buSzPct val="177000"/>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77000"/>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Metal Working Fluid is the leading segment by application coupled with Personal care for Iso-Paraffins. Isoparaffin  is widely used for cooling and lubrication fluids in metalworking process. </a:t>
            </a: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77000"/>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77000"/>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Low manpower cost and availability of high-end research and complex technological services are growing cosmetic contract manufacturing market in the country. Around 200 companies are operating in cosmetic contract manufacturing and the growing preference for better synthetic solvent  as a raw material in these Cosmetic Contract Market will facilitate the growth of Iso- Paraffin demand. Therefore, it is recommended that they should target cosmetic industries for higher growth.</a:t>
            </a:r>
            <a:endParaRPr lang="en-IN" sz="1000" dirty="0">
              <a:latin typeface="Verdana" panose="020B0604030504040204" pitchFamily="34" charset="0"/>
              <a:ea typeface="Verdana" panose="020B0604030504040204" pitchFamily="34" charset="0"/>
              <a:cs typeface="Verdana" panose="020B0604030504040204" pitchFamily="34" charset="0"/>
            </a:endParaRPr>
          </a:p>
        </p:txBody>
      </p:sp>
      <p:sp>
        <p:nvSpPr>
          <p:cNvPr id="23" name="TextBox 22">
            <a:extLst>
              <a:ext uri="{FF2B5EF4-FFF2-40B4-BE49-F238E27FC236}">
                <a16:creationId xmlns:a16="http://schemas.microsoft.com/office/drawing/2014/main" id="{FEC630F6-FFEA-414E-80F4-23000E375AFB}"/>
              </a:ext>
            </a:extLst>
          </p:cNvPr>
          <p:cNvSpPr txBox="1"/>
          <p:nvPr/>
        </p:nvSpPr>
        <p:spPr>
          <a:xfrm>
            <a:off x="108461" y="4832851"/>
            <a:ext cx="4587744" cy="292068"/>
          </a:xfrm>
          <a:prstGeom prst="rect">
            <a:avLst/>
          </a:prstGeom>
          <a:noFill/>
        </p:spPr>
        <p:txBody>
          <a:bodyPr wrap="square" rtlCol="0">
            <a:spAutoFit/>
          </a:bodyPr>
          <a:lstStyle/>
          <a:p>
            <a:pPr lvl="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India</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Isoparaffin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Market Share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Grade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FY2022E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aphicFrame>
        <p:nvGraphicFramePr>
          <p:cNvPr id="24" name="Chart 23">
            <a:extLst>
              <a:ext uri="{FF2B5EF4-FFF2-40B4-BE49-F238E27FC236}">
                <a16:creationId xmlns:a16="http://schemas.microsoft.com/office/drawing/2014/main" id="{BC2085A8-55EC-407A-9817-897356F21CAC}"/>
              </a:ext>
            </a:extLst>
          </p:cNvPr>
          <p:cNvGraphicFramePr/>
          <p:nvPr>
            <p:extLst>
              <p:ext uri="{D42A27DB-BD31-4B8C-83A1-F6EECF244321}">
                <p14:modId xmlns:p14="http://schemas.microsoft.com/office/powerpoint/2010/main" val="2103593617"/>
              </p:ext>
            </p:extLst>
          </p:nvPr>
        </p:nvGraphicFramePr>
        <p:xfrm>
          <a:off x="353401" y="5229715"/>
          <a:ext cx="3785410" cy="195542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56308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ACDA193D-5684-4212-9828-CF678BB87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175"/>
            <a:ext cx="9144000" cy="6219825"/>
          </a:xfrm>
          <a:prstGeom prst="rect">
            <a:avLst/>
          </a:prstGeom>
        </p:spPr>
      </p:pic>
      <p:sp>
        <p:nvSpPr>
          <p:cNvPr id="52" name="TextBox 51">
            <a:extLst>
              <a:ext uri="{FF2B5EF4-FFF2-40B4-BE49-F238E27FC236}">
                <a16:creationId xmlns:a16="http://schemas.microsoft.com/office/drawing/2014/main" id="{D7E8B9C1-07AB-43D9-B80E-E397CBB756A6}"/>
              </a:ext>
            </a:extLst>
          </p:cNvPr>
          <p:cNvSpPr txBox="1"/>
          <p:nvPr/>
        </p:nvSpPr>
        <p:spPr>
          <a:xfrm>
            <a:off x="5199322" y="983423"/>
            <a:ext cx="3569144" cy="5581977"/>
          </a:xfrm>
          <a:prstGeom prst="rect">
            <a:avLst/>
          </a:prstGeom>
          <a:noFill/>
        </p:spPr>
        <p:txBody>
          <a:bodyPr wrap="square" rtlCol="0">
            <a:spAutoFit/>
          </a:bodyPr>
          <a:lstStyle/>
          <a:p>
            <a:pPr marL="171450" indent="-171450" algn="just">
              <a:lnSpc>
                <a:spcPct val="200000"/>
              </a:lnSpc>
              <a:buSzPct val="177000"/>
              <a:buFont typeface="Arial" panose="020B0604020202020204" pitchFamily="34" charset="0"/>
              <a:buChar cha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Isoparaffinic hydrocarbon is synthesized as a complex mixture of hydrocarbons obtained by alight hydrogenation treatment of a petroleum distillate (naphtha) fraction in the presence of a catalyst. </a:t>
            </a:r>
          </a:p>
          <a:p>
            <a:pPr marL="171450" indent="-171450" algn="just">
              <a:lnSpc>
                <a:spcPct val="200000"/>
              </a:lnSpc>
              <a:buSzPct val="177000"/>
              <a:buFont typeface="Arial" panose="020B0604020202020204" pitchFamily="34" charset="0"/>
              <a:buChar char="•"/>
            </a:pPr>
            <a:r>
              <a:rPr lang="en-US" sz="1000"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C9-C11 is the largest importing grade of iso-paraffin in country. </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C9-C10 based Isoparaffin is dominating the demand of Isoparaffin by grade owing to its wide range of application in various end use industries such as lubricant manufacturing, paints &amp; coatings, etc.</a:t>
            </a:r>
          </a:p>
          <a:p>
            <a:pPr marL="171450" indent="-171450" algn="just">
              <a:lnSpc>
                <a:spcPct val="200000"/>
              </a:lnSpc>
              <a:buSzPct val="177000"/>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 C11-C13 based Isoparaffin are the second largest grade widely used in Industry. Majority of  Personal Care manufacturing companies are consuming C11-C13 grade. </a:t>
            </a: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200000"/>
              </a:lnSpc>
              <a:buSzPct val="177000"/>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It is characterized as an isoparaffinic hydrocarbon because it consists mostly (≈84%) of branched alkanes. Aromatic content is 0.95% maximum. </a:t>
            </a:r>
            <a:endParaRPr lang="en-IN" sz="1000" dirty="0">
              <a:latin typeface="Verdana" panose="020B0604030504040204" pitchFamily="34" charset="0"/>
              <a:ea typeface="Verdana" panose="020B0604030504040204" pitchFamily="34" charset="0"/>
              <a:cs typeface="Verdana" panose="020B0604030504040204" pitchFamily="34" charset="0"/>
            </a:endParaRPr>
          </a:p>
        </p:txBody>
      </p:sp>
      <p:sp>
        <p:nvSpPr>
          <p:cNvPr id="49" name="Text Placeholder 3">
            <a:extLst>
              <a:ext uri="{FF2B5EF4-FFF2-40B4-BE49-F238E27FC236}">
                <a16:creationId xmlns:a16="http://schemas.microsoft.com/office/drawing/2014/main" id="{0235717F-A319-45BF-95B9-1178F8DE668F}"/>
              </a:ext>
            </a:extLst>
          </p:cNvPr>
          <p:cNvSpPr txBox="1">
            <a:spLocks/>
          </p:cNvSpPr>
          <p:nvPr/>
        </p:nvSpPr>
        <p:spPr>
          <a:xfrm>
            <a:off x="174573" y="182682"/>
            <a:ext cx="7736404" cy="363107"/>
          </a:xfrm>
          <a:prstGeom prst="rect">
            <a:avLst/>
          </a:prstGeom>
        </p:spPr>
        <p:txBody>
          <a:bodyPr vert="horz" lIns="91440" tIns="45720" rIns="91440" bIns="45720" rtlCol="0" anchor="ctr">
            <a:noAutofit/>
          </a:bodyPr>
          <a:lstStyle>
            <a:defPPr>
              <a:defRPr lang="en-US"/>
            </a:defPPr>
            <a:lvl1pPr marR="0" lvl="0" indent="0" fontAlgn="auto">
              <a:lnSpc>
                <a:spcPts val="1700"/>
              </a:lnSpc>
              <a:spcBef>
                <a:spcPct val="0"/>
              </a:spcBef>
              <a:spcAft>
                <a:spcPts val="0"/>
              </a:spcAft>
              <a:buClrTx/>
              <a:buSzTx/>
              <a:buFontTx/>
              <a:buNone/>
              <a:tabLst/>
              <a:defRPr b="1">
                <a:latin typeface="Calibri "/>
                <a:ea typeface="+mj-ea"/>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IN" dirty="0"/>
              <a:t>Recommendations for HPCL Research &amp; Development Team</a:t>
            </a:r>
          </a:p>
        </p:txBody>
      </p:sp>
      <p:sp>
        <p:nvSpPr>
          <p:cNvPr id="51" name="Rectangle 50">
            <a:extLst>
              <a:ext uri="{FF2B5EF4-FFF2-40B4-BE49-F238E27FC236}">
                <a16:creationId xmlns:a16="http://schemas.microsoft.com/office/drawing/2014/main" id="{03AC1CCE-FECD-4B39-83E3-D27D5EFD1F4B}"/>
              </a:ext>
            </a:extLst>
          </p:cNvPr>
          <p:cNvSpPr/>
          <p:nvPr/>
        </p:nvSpPr>
        <p:spPr>
          <a:xfrm>
            <a:off x="263095" y="2706670"/>
            <a:ext cx="4315712" cy="889842"/>
          </a:xfrm>
          <a:prstGeom prst="rect">
            <a:avLst/>
          </a:prstGeom>
          <a:solidFill>
            <a:schemeClr val="bg1"/>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sz="8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7" name="TextBox 56">
            <a:extLst>
              <a:ext uri="{FF2B5EF4-FFF2-40B4-BE49-F238E27FC236}">
                <a16:creationId xmlns:a16="http://schemas.microsoft.com/office/drawing/2014/main" id="{F267C98D-80AF-4D6B-B35E-F6C14C3C16B0}"/>
              </a:ext>
            </a:extLst>
          </p:cNvPr>
          <p:cNvSpPr txBox="1"/>
          <p:nvPr/>
        </p:nvSpPr>
        <p:spPr>
          <a:xfrm>
            <a:off x="307653" y="4099844"/>
            <a:ext cx="7227808" cy="292456"/>
          </a:xfrm>
          <a:prstGeom prst="rect">
            <a:avLst/>
          </a:prstGeom>
          <a:noFill/>
        </p:spPr>
        <p:txBody>
          <a:bodyPr wrap="square" rtlCol="0">
            <a:spAutoFit/>
          </a:bodyPr>
          <a:lstStyle/>
          <a:p>
            <a:pPr>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Majorly used Iso-paraffin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Specifications</a:t>
            </a:r>
          </a:p>
        </p:txBody>
      </p:sp>
      <p:graphicFrame>
        <p:nvGraphicFramePr>
          <p:cNvPr id="58" name="Table 2">
            <a:extLst>
              <a:ext uri="{FF2B5EF4-FFF2-40B4-BE49-F238E27FC236}">
                <a16:creationId xmlns:a16="http://schemas.microsoft.com/office/drawing/2014/main" id="{E1771E4D-DC44-4ED1-9635-7AC2067DC9EA}"/>
              </a:ext>
            </a:extLst>
          </p:cNvPr>
          <p:cNvGraphicFramePr>
            <a:graphicFrameLocks noGrp="1"/>
          </p:cNvGraphicFramePr>
          <p:nvPr/>
        </p:nvGraphicFramePr>
        <p:xfrm>
          <a:off x="307653" y="4504924"/>
          <a:ext cx="4724999" cy="1938205"/>
        </p:xfrm>
        <a:graphic>
          <a:graphicData uri="http://schemas.openxmlformats.org/drawingml/2006/table">
            <a:tbl>
              <a:tblPr firstRow="1" bandRow="1">
                <a:tableStyleId>{5C22544A-7EE6-4342-B048-85BDC9FD1C3A}</a:tableStyleId>
              </a:tblPr>
              <a:tblGrid>
                <a:gridCol w="1093878">
                  <a:extLst>
                    <a:ext uri="{9D8B030D-6E8A-4147-A177-3AD203B41FA5}">
                      <a16:colId xmlns:a16="http://schemas.microsoft.com/office/drawing/2014/main" val="2318716504"/>
                    </a:ext>
                  </a:extLst>
                </a:gridCol>
                <a:gridCol w="1330848">
                  <a:extLst>
                    <a:ext uri="{9D8B030D-6E8A-4147-A177-3AD203B41FA5}">
                      <a16:colId xmlns:a16="http://schemas.microsoft.com/office/drawing/2014/main" val="1359259860"/>
                    </a:ext>
                  </a:extLst>
                </a:gridCol>
                <a:gridCol w="1087911">
                  <a:extLst>
                    <a:ext uri="{9D8B030D-6E8A-4147-A177-3AD203B41FA5}">
                      <a16:colId xmlns:a16="http://schemas.microsoft.com/office/drawing/2014/main" val="4220913415"/>
                    </a:ext>
                  </a:extLst>
                </a:gridCol>
                <a:gridCol w="1212362">
                  <a:extLst>
                    <a:ext uri="{9D8B030D-6E8A-4147-A177-3AD203B41FA5}">
                      <a16:colId xmlns:a16="http://schemas.microsoft.com/office/drawing/2014/main" val="2242435905"/>
                    </a:ext>
                  </a:extLst>
                </a:gridCol>
              </a:tblGrid>
              <a:tr h="357886">
                <a:tc>
                  <a:txBody>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rPr>
                        <a:t>Carbon Range </a:t>
                      </a:r>
                    </a:p>
                  </a:txBody>
                  <a:tcPr/>
                </a:tc>
                <a:tc>
                  <a:txBody>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rPr>
                        <a:t>Distillation Range</a:t>
                      </a:r>
                    </a:p>
                  </a:txBody>
                  <a:tcPr/>
                </a:tc>
                <a:tc>
                  <a:txBody>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rPr>
                        <a:t>Aniline Point (</a:t>
                      </a:r>
                      <a:r>
                        <a:rPr lang="en-US" sz="1100" baseline="30000" dirty="0">
                          <a:latin typeface="Verdana" panose="020B0604030504040204" pitchFamily="34" charset="0"/>
                          <a:ea typeface="Verdana" panose="020B0604030504040204" pitchFamily="34" charset="0"/>
                          <a:cs typeface="Verdana" panose="020B0604030504040204" pitchFamily="34" charset="0"/>
                        </a:rPr>
                        <a:t>O</a:t>
                      </a:r>
                      <a:r>
                        <a:rPr lang="en-US" sz="1100" baseline="0" dirty="0">
                          <a:latin typeface="Verdana" panose="020B0604030504040204" pitchFamily="34" charset="0"/>
                          <a:ea typeface="Verdana" panose="020B0604030504040204" pitchFamily="34" charset="0"/>
                          <a:cs typeface="Verdana" panose="020B0604030504040204" pitchFamily="34" charset="0"/>
                        </a:rPr>
                        <a:t>C)</a:t>
                      </a:r>
                      <a:endParaRPr lang="en-US" sz="11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rPr>
                        <a:t>Flash point (</a:t>
                      </a:r>
                      <a:r>
                        <a:rPr lang="en-US" sz="1100" baseline="30000" dirty="0">
                          <a:latin typeface="Verdana" panose="020B0604030504040204" pitchFamily="34" charset="0"/>
                          <a:ea typeface="Verdana" panose="020B0604030504040204" pitchFamily="34" charset="0"/>
                          <a:cs typeface="Verdana" panose="020B0604030504040204" pitchFamily="34" charset="0"/>
                        </a:rPr>
                        <a:t>O</a:t>
                      </a:r>
                      <a:r>
                        <a:rPr lang="en-US" sz="1100" baseline="0" dirty="0">
                          <a:latin typeface="Verdana" panose="020B0604030504040204" pitchFamily="34" charset="0"/>
                          <a:ea typeface="Verdana" panose="020B0604030504040204" pitchFamily="34" charset="0"/>
                          <a:cs typeface="Verdana" panose="020B0604030504040204" pitchFamily="34" charset="0"/>
                        </a:rPr>
                        <a:t>C)</a:t>
                      </a:r>
                      <a:endParaRPr lang="en-US" sz="11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984815457"/>
                  </a:ext>
                </a:extLst>
              </a:tr>
              <a:tr h="302297">
                <a:tc>
                  <a:txBody>
                    <a:bodyPr/>
                    <a:lstStyle/>
                    <a:p>
                      <a:pPr marL="0" algn="ctr" defTabSz="914400" rtl="0" eaLnBrk="1" latinLnBrk="0" hangingPunct="1"/>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C9</a:t>
                      </a:r>
                    </a:p>
                  </a:txBody>
                  <a:tcPr anchor="ctr"/>
                </a:tc>
                <a:tc>
                  <a:txBody>
                    <a:bodyPr/>
                    <a:lstStyle/>
                    <a:p>
                      <a:pPr marL="0" algn="ctr" defTabSz="914400" rtl="0" eaLnBrk="1" latinLnBrk="0" hangingPunct="1"/>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158-174</a:t>
                      </a:r>
                    </a:p>
                  </a:txBody>
                  <a:tcPr anchor="ctr"/>
                </a:tc>
                <a:tc>
                  <a:txBody>
                    <a:bodyPr/>
                    <a:lstStyle/>
                    <a:p>
                      <a:pPr marL="0" algn="ctr" defTabSz="914400" rtl="0" eaLnBrk="1" latinLnBrk="0" hangingPunct="1"/>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78</a:t>
                      </a:r>
                    </a:p>
                  </a:txBody>
                  <a:tcPr anchor="ctr"/>
                </a:tc>
                <a:tc>
                  <a:txBody>
                    <a:bodyPr/>
                    <a:lstStyle/>
                    <a:p>
                      <a:pPr marL="0" algn="ctr" defTabSz="914400" rtl="0" eaLnBrk="1" latinLnBrk="0" hangingPunct="1"/>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36</a:t>
                      </a:r>
                    </a:p>
                  </a:txBody>
                  <a:tcPr anchor="ctr"/>
                </a:tc>
                <a:extLst>
                  <a:ext uri="{0D108BD9-81ED-4DB2-BD59-A6C34878D82A}">
                    <a16:rowId xmlns:a16="http://schemas.microsoft.com/office/drawing/2014/main" val="34710949"/>
                  </a:ext>
                </a:extLst>
              </a:tr>
              <a:tr h="302297">
                <a:tc>
                  <a:txBody>
                    <a:bodyPr/>
                    <a:lstStyle/>
                    <a:p>
                      <a:pPr marL="0" algn="ctr" defTabSz="914400" rtl="0" eaLnBrk="1" latinLnBrk="0" hangingPunct="1"/>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C10-C11</a:t>
                      </a:r>
                    </a:p>
                  </a:txBody>
                  <a:tcPr anchor="ctr"/>
                </a:tc>
                <a:tc>
                  <a:txBody>
                    <a:bodyPr/>
                    <a:lstStyle/>
                    <a:p>
                      <a:pPr marL="0" algn="ctr" defTabSz="914400" rtl="0" eaLnBrk="1" latinLnBrk="0" hangingPunct="1"/>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185-196</a:t>
                      </a:r>
                    </a:p>
                  </a:txBody>
                  <a:tcPr anchor="ctr"/>
                </a:tc>
                <a:tc>
                  <a:txBody>
                    <a:bodyPr/>
                    <a:lstStyle/>
                    <a:p>
                      <a:pPr marL="0" algn="ctr" defTabSz="914400" rtl="0" eaLnBrk="1" latinLnBrk="0" hangingPunct="1"/>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81</a:t>
                      </a:r>
                    </a:p>
                  </a:txBody>
                  <a:tcPr anchor="ctr"/>
                </a:tc>
                <a:tc>
                  <a:txBody>
                    <a:bodyPr/>
                    <a:lstStyle/>
                    <a:p>
                      <a:pPr marL="0" algn="ctr" defTabSz="914400" rtl="0" eaLnBrk="1" latinLnBrk="0" hangingPunct="1"/>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120</a:t>
                      </a:r>
                    </a:p>
                  </a:txBody>
                  <a:tcPr anchor="ctr"/>
                </a:tc>
                <a:extLst>
                  <a:ext uri="{0D108BD9-81ED-4DB2-BD59-A6C34878D82A}">
                    <a16:rowId xmlns:a16="http://schemas.microsoft.com/office/drawing/2014/main" val="4028943142"/>
                  </a:ext>
                </a:extLst>
              </a:tr>
              <a:tr h="302297">
                <a:tc>
                  <a:txBody>
                    <a:bodyPr/>
                    <a:lstStyle/>
                    <a:p>
                      <a:pPr marL="0" algn="ctr" defTabSz="914400" rtl="0" eaLnBrk="1" latinLnBrk="0" hangingPunct="1"/>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C8-C9</a:t>
                      </a:r>
                    </a:p>
                  </a:txBody>
                  <a:tcPr anchor="ctr"/>
                </a:tc>
                <a:tc>
                  <a:txBody>
                    <a:bodyPr/>
                    <a:lstStyle/>
                    <a:p>
                      <a:pPr marL="0" algn="ctr" defTabSz="914400" rtl="0" eaLnBrk="1" latinLnBrk="0" hangingPunct="1"/>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115-140</a:t>
                      </a:r>
                    </a:p>
                  </a:txBody>
                  <a:tcPr anchor="ctr"/>
                </a:tc>
                <a:tc>
                  <a:txBody>
                    <a:bodyPr/>
                    <a:lstStyle/>
                    <a:p>
                      <a:pPr marL="0" algn="ctr" defTabSz="914400" rtl="0" eaLnBrk="1" latinLnBrk="0" hangingPunct="1"/>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73</a:t>
                      </a:r>
                    </a:p>
                  </a:txBody>
                  <a:tcPr anchor="ctr"/>
                </a:tc>
                <a:tc>
                  <a:txBody>
                    <a:bodyPr/>
                    <a:lstStyle/>
                    <a:p>
                      <a:pPr marL="0" algn="ctr" defTabSz="914400" rtl="0" eaLnBrk="1" latinLnBrk="0" hangingPunct="1"/>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4</a:t>
                      </a:r>
                    </a:p>
                  </a:txBody>
                  <a:tcPr anchor="ctr"/>
                </a:tc>
                <a:extLst>
                  <a:ext uri="{0D108BD9-81ED-4DB2-BD59-A6C34878D82A}">
                    <a16:rowId xmlns:a16="http://schemas.microsoft.com/office/drawing/2014/main" val="344735334"/>
                  </a:ext>
                </a:extLst>
              </a:tr>
              <a:tr h="302297">
                <a:tc>
                  <a:txBody>
                    <a:bodyPr/>
                    <a:lstStyle/>
                    <a:p>
                      <a:pPr marL="0" algn="ctr" defTabSz="914400" rtl="0" eaLnBrk="1" latinLnBrk="0" hangingPunct="1"/>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C10-C11</a:t>
                      </a:r>
                    </a:p>
                  </a:txBody>
                  <a:tcPr anchor="ctr"/>
                </a:tc>
                <a:tc>
                  <a:txBody>
                    <a:bodyPr/>
                    <a:lstStyle/>
                    <a:p>
                      <a:pPr marL="0" algn="ctr" defTabSz="914400" rtl="0" eaLnBrk="1" latinLnBrk="0" hangingPunct="1"/>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162-177</a:t>
                      </a:r>
                    </a:p>
                  </a:txBody>
                  <a:tcPr anchor="ctr"/>
                </a:tc>
                <a:tc>
                  <a:txBody>
                    <a:bodyPr/>
                    <a:lstStyle/>
                    <a:p>
                      <a:pPr marL="0" algn="ctr" defTabSz="914400" rtl="0" eaLnBrk="1" latinLnBrk="0" hangingPunct="1"/>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77</a:t>
                      </a:r>
                    </a:p>
                  </a:txBody>
                  <a:tcPr anchor="ctr"/>
                </a:tc>
                <a:tc>
                  <a:txBody>
                    <a:bodyPr/>
                    <a:lstStyle/>
                    <a:p>
                      <a:pPr marL="0" algn="ctr" defTabSz="914400" rtl="0" eaLnBrk="1" latinLnBrk="0" hangingPunct="1"/>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44</a:t>
                      </a:r>
                    </a:p>
                  </a:txBody>
                  <a:tcPr anchor="ctr"/>
                </a:tc>
                <a:extLst>
                  <a:ext uri="{0D108BD9-81ED-4DB2-BD59-A6C34878D82A}">
                    <a16:rowId xmlns:a16="http://schemas.microsoft.com/office/drawing/2014/main" val="2072069808"/>
                  </a:ext>
                </a:extLst>
              </a:tr>
              <a:tr h="302297">
                <a:tc>
                  <a:txBody>
                    <a:bodyPr/>
                    <a:lstStyle/>
                    <a:p>
                      <a:pPr marL="0" algn="ctr" defTabSz="914400" rtl="0" eaLnBrk="1" latinLnBrk="0" hangingPunct="1"/>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C9-C10</a:t>
                      </a:r>
                    </a:p>
                  </a:txBody>
                  <a:tcPr anchor="ctr"/>
                </a:tc>
                <a:tc>
                  <a:txBody>
                    <a:bodyPr/>
                    <a:lstStyle/>
                    <a:p>
                      <a:pPr marL="0" algn="ctr" defTabSz="914400" rtl="0" eaLnBrk="1" latinLnBrk="0" hangingPunct="1"/>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185-198</a:t>
                      </a:r>
                    </a:p>
                  </a:txBody>
                  <a:tcPr anchor="ctr"/>
                </a:tc>
                <a:tc>
                  <a:txBody>
                    <a:bodyPr/>
                    <a:lstStyle/>
                    <a:p>
                      <a:pPr marL="0" algn="ctr" defTabSz="914400" rtl="0" eaLnBrk="1" latinLnBrk="0" hangingPunct="1"/>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15</a:t>
                      </a:r>
                    </a:p>
                  </a:txBody>
                  <a:tcPr anchor="ctr"/>
                </a:tc>
                <a:tc>
                  <a:txBody>
                    <a:bodyPr/>
                    <a:lstStyle/>
                    <a:p>
                      <a:pPr marL="0" algn="ctr" defTabSz="914400" rtl="0" eaLnBrk="1" latinLnBrk="0" hangingPunct="1"/>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63</a:t>
                      </a:r>
                    </a:p>
                  </a:txBody>
                  <a:tcPr anchor="ctr"/>
                </a:tc>
                <a:extLst>
                  <a:ext uri="{0D108BD9-81ED-4DB2-BD59-A6C34878D82A}">
                    <a16:rowId xmlns:a16="http://schemas.microsoft.com/office/drawing/2014/main" val="3786994440"/>
                  </a:ext>
                </a:extLst>
              </a:tr>
            </a:tbl>
          </a:graphicData>
        </a:graphic>
      </p:graphicFrame>
      <p:sp>
        <p:nvSpPr>
          <p:cNvPr id="72" name="Rectangle: Rounded Corners 71">
            <a:extLst>
              <a:ext uri="{FF2B5EF4-FFF2-40B4-BE49-F238E27FC236}">
                <a16:creationId xmlns:a16="http://schemas.microsoft.com/office/drawing/2014/main" id="{C45F93B8-C3C2-4E76-9592-30A4A11A8721}"/>
              </a:ext>
            </a:extLst>
          </p:cNvPr>
          <p:cNvSpPr/>
          <p:nvPr/>
        </p:nvSpPr>
        <p:spPr>
          <a:xfrm>
            <a:off x="349308" y="1414706"/>
            <a:ext cx="4474482" cy="457200"/>
          </a:xfrm>
          <a:prstGeom prst="roundRect">
            <a:avLst/>
          </a:prstGeom>
          <a:solidFill>
            <a:srgbClr val="B68C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b="1" dirty="0">
                <a:latin typeface="Verdana" panose="020B0604030504040204" pitchFamily="34" charset="0"/>
                <a:ea typeface="Verdana" panose="020B0604030504040204" pitchFamily="34" charset="0"/>
                <a:cs typeface="Verdana" panose="020B0604030504040204" pitchFamily="34" charset="0"/>
              </a:rPr>
              <a:t>Characterized by the highest methyl branching level. </a:t>
            </a:r>
            <a:endParaRPr lang="en-US" sz="1000" dirty="0"/>
          </a:p>
        </p:txBody>
      </p:sp>
      <p:sp>
        <p:nvSpPr>
          <p:cNvPr id="73" name="Rectangle: Rounded Corners 72">
            <a:extLst>
              <a:ext uri="{FF2B5EF4-FFF2-40B4-BE49-F238E27FC236}">
                <a16:creationId xmlns:a16="http://schemas.microsoft.com/office/drawing/2014/main" id="{687D2340-55F2-40FC-B8B1-C2CAB685CF0D}"/>
              </a:ext>
            </a:extLst>
          </p:cNvPr>
          <p:cNvSpPr/>
          <p:nvPr/>
        </p:nvSpPr>
        <p:spPr>
          <a:xfrm>
            <a:off x="349308" y="1978164"/>
            <a:ext cx="4474482" cy="457200"/>
          </a:xfrm>
          <a:prstGeom prst="roundRect">
            <a:avLst/>
          </a:prstGeom>
          <a:solidFill>
            <a:srgbClr val="B68C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b="1" dirty="0">
                <a:latin typeface="Verdana" panose="020B0604030504040204" pitchFamily="34" charset="0"/>
                <a:ea typeface="Verdana" panose="020B0604030504040204" pitchFamily="34" charset="0"/>
                <a:cs typeface="Verdana" panose="020B0604030504040204" pitchFamily="34" charset="0"/>
              </a:rPr>
              <a:t>Each product contains a low number of isomers, resulting in extremely narrow boiling ranges</a:t>
            </a:r>
          </a:p>
        </p:txBody>
      </p:sp>
      <p:sp>
        <p:nvSpPr>
          <p:cNvPr id="74" name="Rectangle: Rounded Corners 73">
            <a:extLst>
              <a:ext uri="{FF2B5EF4-FFF2-40B4-BE49-F238E27FC236}">
                <a16:creationId xmlns:a16="http://schemas.microsoft.com/office/drawing/2014/main" id="{2DCC55E0-E8F3-4C1D-8CFE-23BC242522D8}"/>
              </a:ext>
            </a:extLst>
          </p:cNvPr>
          <p:cNvSpPr/>
          <p:nvPr/>
        </p:nvSpPr>
        <p:spPr>
          <a:xfrm>
            <a:off x="349308" y="2515118"/>
            <a:ext cx="4474482" cy="457200"/>
          </a:xfrm>
          <a:prstGeom prst="roundRect">
            <a:avLst/>
          </a:prstGeom>
          <a:solidFill>
            <a:srgbClr val="B68C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b="1" dirty="0">
                <a:latin typeface="Verdana" panose="020B0604030504040204" pitchFamily="34" charset="0"/>
                <a:ea typeface="Verdana" panose="020B0604030504040204" pitchFamily="34" charset="0"/>
                <a:cs typeface="Verdana" panose="020B0604030504040204" pitchFamily="34" charset="0"/>
              </a:rPr>
              <a:t>Produced using carefully controlled feedstocks and process conditions and naturally low in impurities.</a:t>
            </a:r>
          </a:p>
        </p:txBody>
      </p:sp>
      <p:sp>
        <p:nvSpPr>
          <p:cNvPr id="75" name="Rectangle: Rounded Corners 74">
            <a:extLst>
              <a:ext uri="{FF2B5EF4-FFF2-40B4-BE49-F238E27FC236}">
                <a16:creationId xmlns:a16="http://schemas.microsoft.com/office/drawing/2014/main" id="{9EBCABC4-4CE1-4EAA-A9BF-219E185A5C2F}"/>
              </a:ext>
            </a:extLst>
          </p:cNvPr>
          <p:cNvSpPr/>
          <p:nvPr/>
        </p:nvSpPr>
        <p:spPr>
          <a:xfrm>
            <a:off x="349308" y="3059883"/>
            <a:ext cx="4474482" cy="457200"/>
          </a:xfrm>
          <a:prstGeom prst="roundRect">
            <a:avLst/>
          </a:prstGeom>
          <a:solidFill>
            <a:srgbClr val="B68C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b="1" dirty="0">
                <a:latin typeface="Verdana" panose="020B0604030504040204" pitchFamily="34" charset="0"/>
                <a:ea typeface="Verdana" panose="020B0604030504040204" pitchFamily="34" charset="0"/>
                <a:cs typeface="Verdana" panose="020B0604030504040204" pitchFamily="34" charset="0"/>
              </a:rPr>
              <a:t>Iso-paraffins demonstrate excellent chemical inertness and stability. </a:t>
            </a:r>
          </a:p>
        </p:txBody>
      </p:sp>
      <p:sp>
        <p:nvSpPr>
          <p:cNvPr id="76" name="Rectangle: Rounded Corners 75">
            <a:extLst>
              <a:ext uri="{FF2B5EF4-FFF2-40B4-BE49-F238E27FC236}">
                <a16:creationId xmlns:a16="http://schemas.microsoft.com/office/drawing/2014/main" id="{040BF6F9-92D8-40A1-A3CB-E66599FFD8B7}"/>
              </a:ext>
            </a:extLst>
          </p:cNvPr>
          <p:cNvSpPr/>
          <p:nvPr/>
        </p:nvSpPr>
        <p:spPr>
          <a:xfrm>
            <a:off x="349309" y="856774"/>
            <a:ext cx="4474482" cy="457200"/>
          </a:xfrm>
          <a:prstGeom prst="roundRect">
            <a:avLst/>
          </a:prstGeom>
          <a:solidFill>
            <a:srgbClr val="B68C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b="1" dirty="0" err="1">
                <a:latin typeface="Verdana" panose="020B0604030504040204" pitchFamily="34" charset="0"/>
                <a:ea typeface="Verdana" panose="020B0604030504040204" pitchFamily="34" charset="0"/>
                <a:cs typeface="Verdana" panose="020B0604030504040204" pitchFamily="34" charset="0"/>
              </a:rPr>
              <a:t>Isoparaffins</a:t>
            </a:r>
            <a:r>
              <a:rPr lang="en-US" sz="1000" b="1" dirty="0">
                <a:latin typeface="Verdana" panose="020B0604030504040204" pitchFamily="34" charset="0"/>
                <a:ea typeface="Verdana" panose="020B0604030504040204" pitchFamily="34" charset="0"/>
                <a:cs typeface="Verdana" panose="020B0604030504040204" pitchFamily="34" charset="0"/>
              </a:rPr>
              <a:t>, a group of high purity, relatively high boiling synthetic hydrocarbon solvents</a:t>
            </a:r>
          </a:p>
        </p:txBody>
      </p:sp>
      <p:sp>
        <p:nvSpPr>
          <p:cNvPr id="77" name="Rectangle: Rounded Corners 76">
            <a:extLst>
              <a:ext uri="{FF2B5EF4-FFF2-40B4-BE49-F238E27FC236}">
                <a16:creationId xmlns:a16="http://schemas.microsoft.com/office/drawing/2014/main" id="{46033D51-6A4C-417E-BB71-9A4BE8AC4FA6}"/>
              </a:ext>
            </a:extLst>
          </p:cNvPr>
          <p:cNvSpPr/>
          <p:nvPr/>
        </p:nvSpPr>
        <p:spPr>
          <a:xfrm>
            <a:off x="349308" y="3567276"/>
            <a:ext cx="4474482" cy="457200"/>
          </a:xfrm>
          <a:prstGeom prst="roundRect">
            <a:avLst/>
          </a:prstGeom>
          <a:solidFill>
            <a:srgbClr val="B68C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b="1" dirty="0">
                <a:latin typeface="Verdana" panose="020B0604030504040204" pitchFamily="34" charset="0"/>
                <a:ea typeface="Verdana" panose="020B0604030504040204" pitchFamily="34" charset="0"/>
                <a:cs typeface="Verdana" panose="020B0604030504040204" pitchFamily="34" charset="0"/>
              </a:rPr>
              <a:t>It consists of hydrocarbons having carbon numbers in range C11 to C16</a:t>
            </a:r>
          </a:p>
        </p:txBody>
      </p:sp>
      <p:sp>
        <p:nvSpPr>
          <p:cNvPr id="78" name="Rectangle 77">
            <a:extLst>
              <a:ext uri="{FF2B5EF4-FFF2-40B4-BE49-F238E27FC236}">
                <a16:creationId xmlns:a16="http://schemas.microsoft.com/office/drawing/2014/main" id="{901CD6BB-6F64-4584-92F8-279DFDFAC950}"/>
              </a:ext>
            </a:extLst>
          </p:cNvPr>
          <p:cNvSpPr/>
          <p:nvPr/>
        </p:nvSpPr>
        <p:spPr>
          <a:xfrm>
            <a:off x="440987" y="4975061"/>
            <a:ext cx="4488822" cy="544766"/>
          </a:xfrm>
          <a:prstGeom prst="rect">
            <a:avLst/>
          </a:prstGeom>
          <a:noFill/>
          <a:ln w="38100">
            <a:solidFill>
              <a:srgbClr val="FF0000">
                <a:alpha val="9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u="dashLongHeavy" dirty="0">
              <a:uFill>
                <a:solidFill>
                  <a:srgbClr val="FF0000"/>
                </a:solidFill>
              </a:uFill>
            </a:endParaRPr>
          </a:p>
        </p:txBody>
      </p:sp>
    </p:spTree>
    <p:extLst>
      <p:ext uri="{BB962C8B-B14F-4D97-AF65-F5344CB8AC3E}">
        <p14:creationId xmlns:p14="http://schemas.microsoft.com/office/powerpoint/2010/main" val="3514855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ound, person, outdoor, orange&#10;&#10;Description automatically generated">
            <a:extLst>
              <a:ext uri="{FF2B5EF4-FFF2-40B4-BE49-F238E27FC236}">
                <a16:creationId xmlns:a16="http://schemas.microsoft.com/office/drawing/2014/main" id="{CE6827AB-939E-45E8-A55C-052F04275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1" name="Picture 20" descr="A picture containing clipart&#10;&#10;Description generated with high confidence">
            <a:extLst>
              <a:ext uri="{FF2B5EF4-FFF2-40B4-BE49-F238E27FC236}">
                <a16:creationId xmlns:a16="http://schemas.microsoft.com/office/drawing/2014/main" id="{1E7CD3CA-1772-459A-868E-A9064547F7E1}"/>
              </a:ext>
            </a:extLst>
          </p:cNvPr>
          <p:cNvPicPr>
            <a:picLocks noChangeAspect="1"/>
          </p:cNvPicPr>
          <p:nvPr/>
        </p:nvPicPr>
        <p:blipFill rotWithShape="1">
          <a:blip r:embed="rId3">
            <a:extLst>
              <a:ext uri="{28A0092B-C50C-407E-A947-70E740481C1C}">
                <a14:useLocalDpi xmlns:a14="http://schemas.microsoft.com/office/drawing/2010/main" val="0"/>
              </a:ext>
            </a:extLst>
          </a:blip>
          <a:srcRect l="9641" t="-705" r="16385"/>
          <a:stretch/>
        </p:blipFill>
        <p:spPr>
          <a:xfrm>
            <a:off x="12437" y="-62965"/>
            <a:ext cx="9144002" cy="6983930"/>
          </a:xfrm>
          <a:prstGeom prst="rect">
            <a:avLst/>
          </a:prstGeom>
        </p:spPr>
      </p:pic>
      <p:sp>
        <p:nvSpPr>
          <p:cNvPr id="12" name="Rectangle 11">
            <a:extLst>
              <a:ext uri="{FF2B5EF4-FFF2-40B4-BE49-F238E27FC236}">
                <a16:creationId xmlns:a16="http://schemas.microsoft.com/office/drawing/2014/main" id="{63977FA2-2584-483B-BEA5-C4C09F2B1DB2}"/>
              </a:ext>
            </a:extLst>
          </p:cNvPr>
          <p:cNvSpPr/>
          <p:nvPr/>
        </p:nvSpPr>
        <p:spPr>
          <a:xfrm>
            <a:off x="164197" y="2756095"/>
            <a:ext cx="3815329" cy="707886"/>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rPr>
              <a:t>APAC WARM MIX ASPHALT ADDITIVES MARKET</a:t>
            </a:r>
            <a:endParaRPr kumimoji="0" lang="en-US" sz="2000"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endParaRPr>
          </a:p>
        </p:txBody>
      </p:sp>
      <p:sp>
        <p:nvSpPr>
          <p:cNvPr id="3" name="Rectangle 2">
            <a:extLst>
              <a:ext uri="{FF2B5EF4-FFF2-40B4-BE49-F238E27FC236}">
                <a16:creationId xmlns:a16="http://schemas.microsoft.com/office/drawing/2014/main" id="{C53A406B-DEAA-49F7-99F7-15974B109246}"/>
              </a:ext>
            </a:extLst>
          </p:cNvPr>
          <p:cNvSpPr/>
          <p:nvPr/>
        </p:nvSpPr>
        <p:spPr>
          <a:xfrm>
            <a:off x="153112" y="2138502"/>
            <a:ext cx="2010807" cy="671851"/>
          </a:xfrm>
          <a:prstGeom prst="rect">
            <a:avLst/>
          </a:prstGeom>
        </p:spPr>
        <p:txBody>
          <a:bodyPr wrap="non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IN" sz="2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rPr>
              <a:t>2015 – 2040</a:t>
            </a:r>
            <a:endParaRPr kumimoji="0" lang="en-IN" sz="1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130C6027-6454-46D1-8305-C9654246BEEA}"/>
              </a:ext>
            </a:extLst>
          </p:cNvPr>
          <p:cNvSpPr txBox="1"/>
          <p:nvPr/>
        </p:nvSpPr>
        <p:spPr>
          <a:xfrm>
            <a:off x="266699" y="5882242"/>
            <a:ext cx="2871410" cy="338554"/>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30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MARKET INTELLIGENCE . CONSULTING</a:t>
            </a:r>
          </a:p>
        </p:txBody>
      </p:sp>
      <p:sp>
        <p:nvSpPr>
          <p:cNvPr id="11" name="TextBox 10">
            <a:extLst>
              <a:ext uri="{FF2B5EF4-FFF2-40B4-BE49-F238E27FC236}">
                <a16:creationId xmlns:a16="http://schemas.microsoft.com/office/drawing/2014/main" id="{295CF68D-B97E-4DF4-AD5B-814F416F9AF1}"/>
              </a:ext>
            </a:extLst>
          </p:cNvPr>
          <p:cNvSpPr txBox="1"/>
          <p:nvPr/>
        </p:nvSpPr>
        <p:spPr>
          <a:xfrm>
            <a:off x="314418" y="6352401"/>
            <a:ext cx="2573926"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www.techsciresearch.com</a:t>
            </a:r>
          </a:p>
        </p:txBody>
      </p:sp>
      <p:sp>
        <p:nvSpPr>
          <p:cNvPr id="13" name="Rectangle 12">
            <a:extLst>
              <a:ext uri="{FF2B5EF4-FFF2-40B4-BE49-F238E27FC236}">
                <a16:creationId xmlns:a16="http://schemas.microsoft.com/office/drawing/2014/main" id="{E9724A84-3703-4599-9033-970699947CEC}"/>
              </a:ext>
            </a:extLst>
          </p:cNvPr>
          <p:cNvSpPr/>
          <p:nvPr/>
        </p:nvSpPr>
        <p:spPr>
          <a:xfrm>
            <a:off x="187187" y="3654820"/>
            <a:ext cx="4783495" cy="382092"/>
          </a:xfrm>
          <a:prstGeom prst="rect">
            <a:avLst/>
          </a:prstGeom>
          <a:noFill/>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FORECAST &amp; OPPORTUNITIES</a:t>
            </a:r>
          </a:p>
        </p:txBody>
      </p:sp>
      <p:pic>
        <p:nvPicPr>
          <p:cNvPr id="16" name="Picture 15" descr="cid:image002.png@01D2F982.F4FD4770">
            <a:extLst>
              <a:ext uri="{FF2B5EF4-FFF2-40B4-BE49-F238E27FC236}">
                <a16:creationId xmlns:a16="http://schemas.microsoft.com/office/drawing/2014/main" id="{6F587BF2-1864-4426-B7A0-EE2C14BF89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187" y="654649"/>
            <a:ext cx="2237021" cy="70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7">
            <a:extLst>
              <a:ext uri="{FF2B5EF4-FFF2-40B4-BE49-F238E27FC236}">
                <a16:creationId xmlns:a16="http://schemas.microsoft.com/office/drawing/2014/main" id="{7175E07C-8DBA-429D-AF4C-09B962E72425}"/>
              </a:ext>
            </a:extLst>
          </p:cNvPr>
          <p:cNvGrpSpPr/>
          <p:nvPr/>
        </p:nvGrpSpPr>
        <p:grpSpPr>
          <a:xfrm>
            <a:off x="-497628" y="4089073"/>
            <a:ext cx="3779431" cy="924996"/>
            <a:chOff x="344583" y="4089073"/>
            <a:chExt cx="3779431" cy="924996"/>
          </a:xfrm>
        </p:grpSpPr>
        <p:sp>
          <p:nvSpPr>
            <p:cNvPr id="19" name="Rectangle 18">
              <a:extLst>
                <a:ext uri="{FF2B5EF4-FFF2-40B4-BE49-F238E27FC236}">
                  <a16:creationId xmlns:a16="http://schemas.microsoft.com/office/drawing/2014/main" id="{EEEEF414-8456-4C33-A8AE-9227192E0A21}"/>
                </a:ext>
              </a:extLst>
            </p:cNvPr>
            <p:cNvSpPr/>
            <p:nvPr/>
          </p:nvSpPr>
          <p:spPr>
            <a:xfrm>
              <a:off x="344583" y="4415636"/>
              <a:ext cx="2111815" cy="382092"/>
            </a:xfrm>
            <a:prstGeom prst="rect">
              <a:avLst/>
            </a:prstGeom>
            <a:noFill/>
          </p:spPr>
          <p:txBody>
            <a:bodyPr wrap="square">
              <a:spAutoFit/>
            </a:bodyPr>
            <a:lstStyle/>
            <a:p>
              <a:pPr marL="0" marR="0" lvl="0" indent="0" algn="r" defTabSz="4572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Prepared for :</a:t>
              </a:r>
            </a:p>
          </p:txBody>
        </p:sp>
        <p:pic>
          <p:nvPicPr>
            <p:cNvPr id="20" name="Picture 19" descr="Logo&#10;&#10;Description automatically generated">
              <a:extLst>
                <a:ext uri="{FF2B5EF4-FFF2-40B4-BE49-F238E27FC236}">
                  <a16:creationId xmlns:a16="http://schemas.microsoft.com/office/drawing/2014/main" id="{2523E93E-BB7A-40DB-9F3B-C452720BBC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8934" y="4089073"/>
              <a:ext cx="1545080" cy="924996"/>
            </a:xfrm>
            <a:prstGeom prst="rect">
              <a:avLst/>
            </a:prstGeom>
          </p:spPr>
        </p:pic>
      </p:grpSp>
    </p:spTree>
    <p:extLst>
      <p:ext uri="{BB962C8B-B14F-4D97-AF65-F5344CB8AC3E}">
        <p14:creationId xmlns:p14="http://schemas.microsoft.com/office/powerpoint/2010/main" val="1032855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F32791EB-2A27-476F-834A-451163A99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300B1488-A22D-4160-9835-597E8C810C84}"/>
              </a:ext>
            </a:extLst>
          </p:cNvPr>
          <p:cNvSpPr txBox="1"/>
          <p:nvPr/>
        </p:nvSpPr>
        <p:spPr>
          <a:xfrm>
            <a:off x="232667" y="650572"/>
            <a:ext cx="4196051" cy="522900"/>
          </a:xfrm>
          <a:prstGeom prst="rect">
            <a:avLst/>
          </a:prstGeom>
          <a:noFill/>
        </p:spPr>
        <p:txBody>
          <a:bodyPr wrap="square" rtlCol="0">
            <a:spAutoFit/>
          </a:bodyPr>
          <a:lstStyle/>
          <a:p>
            <a:pPr lvl="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APAC Warm Mix Asphalt Additives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2015, 2020, 2021E, and 2040F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aphicFrame>
        <p:nvGraphicFramePr>
          <p:cNvPr id="6" name="Chart 5">
            <a:extLst>
              <a:ext uri="{FF2B5EF4-FFF2-40B4-BE49-F238E27FC236}">
                <a16:creationId xmlns:a16="http://schemas.microsoft.com/office/drawing/2014/main" id="{807B7E6B-615C-41F9-AC3D-6C3F8D51AE94}"/>
              </a:ext>
            </a:extLst>
          </p:cNvPr>
          <p:cNvGraphicFramePr/>
          <p:nvPr>
            <p:extLst>
              <p:ext uri="{D42A27DB-BD31-4B8C-83A1-F6EECF244321}">
                <p14:modId xmlns:p14="http://schemas.microsoft.com/office/powerpoint/2010/main" val="821204086"/>
              </p:ext>
            </p:extLst>
          </p:nvPr>
        </p:nvGraphicFramePr>
        <p:xfrm>
          <a:off x="256288" y="1191967"/>
          <a:ext cx="4292091" cy="124181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985CA2ED-17D1-4D59-9BEA-48D6F1B2018B}"/>
              </a:ext>
            </a:extLst>
          </p:cNvPr>
          <p:cNvGraphicFramePr/>
          <p:nvPr>
            <p:extLst>
              <p:ext uri="{D42A27DB-BD31-4B8C-83A1-F6EECF244321}">
                <p14:modId xmlns:p14="http://schemas.microsoft.com/office/powerpoint/2010/main" val="840383892"/>
              </p:ext>
            </p:extLst>
          </p:nvPr>
        </p:nvGraphicFramePr>
        <p:xfrm>
          <a:off x="0" y="3122990"/>
          <a:ext cx="4178337" cy="1955426"/>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a:extLst>
              <a:ext uri="{FF2B5EF4-FFF2-40B4-BE49-F238E27FC236}">
                <a16:creationId xmlns:a16="http://schemas.microsoft.com/office/drawing/2014/main" id="{505F5F79-5823-4F42-B07A-88672DEAEAA1}"/>
              </a:ext>
            </a:extLst>
          </p:cNvPr>
          <p:cNvSpPr txBox="1"/>
          <p:nvPr/>
        </p:nvSpPr>
        <p:spPr>
          <a:xfrm>
            <a:off x="279910" y="2448791"/>
            <a:ext cx="4292090" cy="522900"/>
          </a:xfrm>
          <a:prstGeom prst="rect">
            <a:avLst/>
          </a:prstGeom>
          <a:noFill/>
        </p:spPr>
        <p:txBody>
          <a:bodyPr wrap="square" rtlCol="0">
            <a:spAutoFit/>
          </a:bodyPr>
          <a:lstStyle/>
          <a:p>
            <a:pPr>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APAC Warm Mix Asphalt Additives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Market Share, By Application, By Volume, 2021E</a:t>
            </a:r>
            <a:endPar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6ACE500C-68B6-4A4C-BE53-1FB2912DA674}"/>
              </a:ext>
            </a:extLst>
          </p:cNvPr>
          <p:cNvSpPr txBox="1"/>
          <p:nvPr/>
        </p:nvSpPr>
        <p:spPr>
          <a:xfrm>
            <a:off x="389968" y="4805661"/>
            <a:ext cx="4292090" cy="522900"/>
          </a:xfrm>
          <a:prstGeom prst="rect">
            <a:avLst/>
          </a:prstGeom>
          <a:noFill/>
        </p:spPr>
        <p:txBody>
          <a:bodyPr wrap="square" rtlCol="0">
            <a:spAutoFit/>
          </a:bodyPr>
          <a:lstStyle/>
          <a:p>
            <a:pPr>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APAC Warm Mix Asphalt Additives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Market Share, By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Country</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2021E</a:t>
            </a:r>
            <a:endPar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8" name="Chart 17">
            <a:extLst>
              <a:ext uri="{FF2B5EF4-FFF2-40B4-BE49-F238E27FC236}">
                <a16:creationId xmlns:a16="http://schemas.microsoft.com/office/drawing/2014/main" id="{1302B980-763D-4A4E-801C-19CA7788DA56}"/>
              </a:ext>
            </a:extLst>
          </p:cNvPr>
          <p:cNvGraphicFramePr/>
          <p:nvPr>
            <p:extLst>
              <p:ext uri="{D42A27DB-BD31-4B8C-83A1-F6EECF244321}">
                <p14:modId xmlns:p14="http://schemas.microsoft.com/office/powerpoint/2010/main" val="3828426250"/>
              </p:ext>
            </p:extLst>
          </p:nvPr>
        </p:nvGraphicFramePr>
        <p:xfrm>
          <a:off x="643308" y="5229715"/>
          <a:ext cx="3785410" cy="1955426"/>
        </p:xfrm>
        <a:graphic>
          <a:graphicData uri="http://schemas.openxmlformats.org/drawingml/2006/chart">
            <c:chart xmlns:c="http://schemas.openxmlformats.org/drawingml/2006/chart" xmlns:r="http://schemas.openxmlformats.org/officeDocument/2006/relationships" r:id="rId5"/>
          </a:graphicData>
        </a:graphic>
      </p:graphicFrame>
      <p:sp>
        <p:nvSpPr>
          <p:cNvPr id="22" name="Title 1">
            <a:extLst>
              <a:ext uri="{FF2B5EF4-FFF2-40B4-BE49-F238E27FC236}">
                <a16:creationId xmlns:a16="http://schemas.microsoft.com/office/drawing/2014/main" id="{ED47E562-8C39-4270-BC9A-AB76ABC3EBE9}"/>
              </a:ext>
            </a:extLst>
          </p:cNvPr>
          <p:cNvSpPr txBox="1">
            <a:spLocks/>
          </p:cNvSpPr>
          <p:nvPr/>
        </p:nvSpPr>
        <p:spPr>
          <a:xfrm>
            <a:off x="197373" y="193665"/>
            <a:ext cx="6915978" cy="42115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800" b="1" dirty="0">
                <a:latin typeface="Calibri "/>
                <a:cs typeface="Arial" panose="020B0604020202020204" pitchFamily="34" charset="0"/>
              </a:rPr>
              <a:t>Key Insights : </a:t>
            </a:r>
            <a:r>
              <a:rPr lang="en-US" sz="1800" b="1" dirty="0">
                <a:latin typeface="Calibri "/>
                <a:cs typeface="Arial" panose="020B0604020202020204" pitchFamily="34" charset="0"/>
              </a:rPr>
              <a:t>APAC Warm Mix Asphalt Additives Market </a:t>
            </a:r>
            <a:endParaRPr lang="en-IN" sz="1800" b="1" dirty="0">
              <a:latin typeface="Calibri "/>
              <a:cs typeface="Arial" panose="020B0604020202020204" pitchFamily="34" charset="0"/>
            </a:endParaRPr>
          </a:p>
        </p:txBody>
      </p:sp>
      <p:sp>
        <p:nvSpPr>
          <p:cNvPr id="23" name="TextBox 22">
            <a:extLst>
              <a:ext uri="{FF2B5EF4-FFF2-40B4-BE49-F238E27FC236}">
                <a16:creationId xmlns:a16="http://schemas.microsoft.com/office/drawing/2014/main" id="{927E9E87-8CF6-4A1E-A2E7-8E2E60669E30}"/>
              </a:ext>
            </a:extLst>
          </p:cNvPr>
          <p:cNvSpPr txBox="1"/>
          <p:nvPr/>
        </p:nvSpPr>
        <p:spPr>
          <a:xfrm>
            <a:off x="4839275" y="652795"/>
            <a:ext cx="4048437" cy="3985386"/>
          </a:xfrm>
          <a:prstGeom prst="rect">
            <a:avLst/>
          </a:prstGeom>
          <a:noFill/>
        </p:spPr>
        <p:txBody>
          <a:bodyPr wrap="square" rtlCol="0">
            <a:spAutoFit/>
          </a:bodyPr>
          <a:lstStyle/>
          <a:p>
            <a:pPr marL="171450" indent="-171450" algn="just">
              <a:lnSpc>
                <a:spcPct val="150000"/>
              </a:lnSpc>
              <a:buSzPct val="177000"/>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The demand for Warm Mix Additives is expected to grow exponentially at a CAGR of 14.8% till 2040. Increasing concern for green house gases emission and future projection of sustainable infrastructure will pave the way for the growth of Warm Mix Additives market in India. </a:t>
            </a:r>
          </a:p>
          <a:p>
            <a:pPr marL="171450" indent="-171450" algn="just">
              <a:lnSpc>
                <a:spcPct val="150000"/>
              </a:lnSpc>
              <a:buSzPct val="177000"/>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77000"/>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WMA technology allows the mixing, transporting and paving process at significantly.</a:t>
            </a:r>
          </a:p>
          <a:p>
            <a:pPr marL="171450" indent="-171450" algn="just">
              <a:lnSpc>
                <a:spcPct val="150000"/>
              </a:lnSpc>
              <a:buSzPct val="177000"/>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77000"/>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lower temperature compared to the conventional HMA.</a:t>
            </a:r>
          </a:p>
          <a:p>
            <a:pPr marL="171450" indent="-171450" algn="just">
              <a:lnSpc>
                <a:spcPct val="150000"/>
              </a:lnSpc>
              <a:buSzPct val="177000"/>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India is expected to have significant share in the value market of Warm Mix Asphalt Additives of approximately over 14% by 2040 from 6% in 2021. </a:t>
            </a:r>
          </a:p>
          <a:p>
            <a:pPr algn="just">
              <a:lnSpc>
                <a:spcPct val="150000"/>
              </a:lnSpc>
              <a:buSzPct val="177000"/>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77000"/>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HPCL will have the advantage of being the first domestic manufacturer to produce warm mix asphalt mixture.</a:t>
            </a:r>
          </a:p>
          <a:p>
            <a:pPr marL="171450" indent="-171450" algn="just">
              <a:lnSpc>
                <a:spcPct val="150000"/>
              </a:lnSpc>
              <a:buSzPct val="177000"/>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pSp>
        <p:nvGrpSpPr>
          <p:cNvPr id="24" name="Group 23">
            <a:extLst>
              <a:ext uri="{FF2B5EF4-FFF2-40B4-BE49-F238E27FC236}">
                <a16:creationId xmlns:a16="http://schemas.microsoft.com/office/drawing/2014/main" id="{5CC1FD34-868F-4ADC-9E2D-2C0855EC3DC7}"/>
              </a:ext>
            </a:extLst>
          </p:cNvPr>
          <p:cNvGrpSpPr/>
          <p:nvPr/>
        </p:nvGrpSpPr>
        <p:grpSpPr>
          <a:xfrm>
            <a:off x="4821732" y="4361469"/>
            <a:ext cx="4048436" cy="2553595"/>
            <a:chOff x="-458859" y="3828128"/>
            <a:chExt cx="5044106" cy="2553595"/>
          </a:xfrm>
        </p:grpSpPr>
        <p:sp>
          <p:nvSpPr>
            <p:cNvPr id="25" name="TextBox 11">
              <a:extLst>
                <a:ext uri="{FF2B5EF4-FFF2-40B4-BE49-F238E27FC236}">
                  <a16:creationId xmlns:a16="http://schemas.microsoft.com/office/drawing/2014/main" id="{1FCA1853-D91F-47B2-83D8-099C08850B50}"/>
                </a:ext>
              </a:extLst>
            </p:cNvPr>
            <p:cNvSpPr txBox="1"/>
            <p:nvPr/>
          </p:nvSpPr>
          <p:spPr>
            <a:xfrm>
              <a:off x="1333106" y="5858503"/>
              <a:ext cx="1786869" cy="523220"/>
            </a:xfrm>
            <a:prstGeom prst="rect">
              <a:avLst/>
            </a:prstGeom>
            <a:noFill/>
            <a:scene3d>
              <a:camera prst="orthographicFront">
                <a:rot lat="19199995" lon="0" rev="0"/>
              </a:camera>
              <a:lightRig rig="threePt" dir="t"/>
            </a:scene3d>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Key Influencers</a:t>
              </a:r>
            </a:p>
          </p:txBody>
        </p:sp>
        <p:grpSp>
          <p:nvGrpSpPr>
            <p:cNvPr id="26" name="Group 25">
              <a:extLst>
                <a:ext uri="{FF2B5EF4-FFF2-40B4-BE49-F238E27FC236}">
                  <a16:creationId xmlns:a16="http://schemas.microsoft.com/office/drawing/2014/main" id="{FBF931C7-403A-4DD4-B8F2-CEBD271A7A9D}"/>
                </a:ext>
              </a:extLst>
            </p:cNvPr>
            <p:cNvGrpSpPr/>
            <p:nvPr/>
          </p:nvGrpSpPr>
          <p:grpSpPr>
            <a:xfrm>
              <a:off x="-458859" y="3828128"/>
              <a:ext cx="5044106" cy="2118315"/>
              <a:chOff x="-472111" y="4464232"/>
              <a:chExt cx="5044106" cy="2118315"/>
            </a:xfrm>
          </p:grpSpPr>
          <p:sp>
            <p:nvSpPr>
              <p:cNvPr id="28" name="Flowchart: Data 27">
                <a:extLst>
                  <a:ext uri="{FF2B5EF4-FFF2-40B4-BE49-F238E27FC236}">
                    <a16:creationId xmlns:a16="http://schemas.microsoft.com/office/drawing/2014/main" id="{3923D878-66BE-4E7A-AA55-C24EA8AABB5E}"/>
                  </a:ext>
                </a:extLst>
              </p:cNvPr>
              <p:cNvSpPr/>
              <p:nvPr/>
            </p:nvSpPr>
            <p:spPr>
              <a:xfrm rot="5400000" flipV="1">
                <a:off x="1546147" y="5171195"/>
                <a:ext cx="1984341" cy="838363"/>
              </a:xfrm>
              <a:prstGeom prst="flowChartInputOutpu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1BED76F8-28C1-4404-9A93-239112B560D3}"/>
                  </a:ext>
                </a:extLst>
              </p:cNvPr>
              <p:cNvSpPr/>
              <p:nvPr/>
            </p:nvSpPr>
            <p:spPr>
              <a:xfrm>
                <a:off x="2936715" y="5667189"/>
                <a:ext cx="1635280" cy="649224"/>
              </a:xfrm>
              <a:prstGeom prst="rect">
                <a:avLst/>
              </a:prstGeom>
              <a:solidFill>
                <a:srgbClr val="0F8C8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Less asphalt aging due to oxidation</a:t>
                </a:r>
              </a:p>
            </p:txBody>
          </p:sp>
          <p:sp>
            <p:nvSpPr>
              <p:cNvPr id="30" name="Rectangle 29">
                <a:extLst>
                  <a:ext uri="{FF2B5EF4-FFF2-40B4-BE49-F238E27FC236}">
                    <a16:creationId xmlns:a16="http://schemas.microsoft.com/office/drawing/2014/main" id="{6AAAA3B2-D4B8-47F0-95B1-7B3049B397BA}"/>
                  </a:ext>
                </a:extLst>
              </p:cNvPr>
              <p:cNvSpPr/>
              <p:nvPr/>
            </p:nvSpPr>
            <p:spPr>
              <a:xfrm>
                <a:off x="2936726" y="4761990"/>
                <a:ext cx="1635269" cy="649224"/>
              </a:xfrm>
              <a:prstGeom prst="rect">
                <a:avLst/>
              </a:prstGeom>
              <a:solidFill>
                <a:srgbClr val="0F8C8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900" dirty="0">
                    <a:solidFill>
                      <a:prstClr val="white"/>
                    </a:solidFill>
                    <a:latin typeface="Verdana" panose="020B0604030504040204" pitchFamily="34" charset="0"/>
                    <a:ea typeface="Verdana" panose="020B0604030504040204" pitchFamily="34" charset="0"/>
                    <a:cs typeface="Verdana" panose="020B0604030504040204" pitchFamily="34" charset="0"/>
                  </a:rPr>
                  <a:t>Government Push on Strengthening Road Infrastructure</a:t>
                </a:r>
              </a:p>
            </p:txBody>
          </p:sp>
          <p:sp>
            <p:nvSpPr>
              <p:cNvPr id="31" name="Rectangle 30">
                <a:extLst>
                  <a:ext uri="{FF2B5EF4-FFF2-40B4-BE49-F238E27FC236}">
                    <a16:creationId xmlns:a16="http://schemas.microsoft.com/office/drawing/2014/main" id="{6C608021-8354-4605-B834-0DB771ACF935}"/>
                  </a:ext>
                </a:extLst>
              </p:cNvPr>
              <p:cNvSpPr/>
              <p:nvPr/>
            </p:nvSpPr>
            <p:spPr>
              <a:xfrm>
                <a:off x="-472111" y="5619882"/>
                <a:ext cx="1849325" cy="647915"/>
              </a:xfrm>
              <a:prstGeom prst="rect">
                <a:avLst/>
              </a:prstGeom>
              <a:solidFill>
                <a:srgbClr val="0F8C8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900" dirty="0">
                    <a:solidFill>
                      <a:prstClr val="white"/>
                    </a:solidFill>
                    <a:latin typeface="Verdana" panose="020B0604030504040204" pitchFamily="34" charset="0"/>
                    <a:ea typeface="Verdana" panose="020B0604030504040204" pitchFamily="34" charset="0"/>
                    <a:cs typeface="Verdana" panose="020B0604030504040204" pitchFamily="34" charset="0"/>
                  </a:rPr>
                  <a:t>Less wear and tear on asphalt equipment</a:t>
                </a:r>
                <a:endParaRPr lang="en-IN" sz="900"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32" name="Rectangle 31">
                <a:extLst>
                  <a:ext uri="{FF2B5EF4-FFF2-40B4-BE49-F238E27FC236}">
                    <a16:creationId xmlns:a16="http://schemas.microsoft.com/office/drawing/2014/main" id="{8631673D-6C14-41BA-93BC-C403D3531022}"/>
                  </a:ext>
                </a:extLst>
              </p:cNvPr>
              <p:cNvSpPr/>
              <p:nvPr/>
            </p:nvSpPr>
            <p:spPr>
              <a:xfrm>
                <a:off x="-472111" y="4776399"/>
                <a:ext cx="1924165" cy="649224"/>
              </a:xfrm>
              <a:prstGeom prst="rect">
                <a:avLst/>
              </a:prstGeom>
              <a:solidFill>
                <a:srgbClr val="0F8C8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Increasing Awareness About Reduction In Harmful Emissions</a:t>
                </a:r>
              </a:p>
            </p:txBody>
          </p:sp>
          <p:sp>
            <p:nvSpPr>
              <p:cNvPr id="33" name="Flowchart: Data 32">
                <a:extLst>
                  <a:ext uri="{FF2B5EF4-FFF2-40B4-BE49-F238E27FC236}">
                    <a16:creationId xmlns:a16="http://schemas.microsoft.com/office/drawing/2014/main" id="{63C385D9-1C9F-4CD1-8A4D-83847E3ABF44}"/>
                  </a:ext>
                </a:extLst>
              </p:cNvPr>
              <p:cNvSpPr/>
              <p:nvPr/>
            </p:nvSpPr>
            <p:spPr>
              <a:xfrm rot="5400000">
                <a:off x="710059" y="5169692"/>
                <a:ext cx="1984341" cy="838363"/>
              </a:xfrm>
              <a:prstGeom prst="flowChartInputOutpu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4" name="Graphic 44">
                <a:extLst>
                  <a:ext uri="{FF2B5EF4-FFF2-40B4-BE49-F238E27FC236}">
                    <a16:creationId xmlns:a16="http://schemas.microsoft.com/office/drawing/2014/main" id="{ED9ECCA5-8B23-4EE7-894F-0EF90D8588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438041" y="4862021"/>
                <a:ext cx="410124" cy="1293554"/>
              </a:xfrm>
              <a:prstGeom prst="rect">
                <a:avLst/>
              </a:prstGeom>
              <a:scene3d>
                <a:camera prst="orthographicFront">
                  <a:rot lat="2050752" lon="2470406" rev="35918"/>
                </a:camera>
                <a:lightRig rig="threePt" dir="t"/>
              </a:scene3d>
            </p:spPr>
          </p:pic>
          <p:pic>
            <p:nvPicPr>
              <p:cNvPr id="35" name="Picture 34" descr="A close up of a sign&#10;&#10;Description generated with very high confidence">
                <a:extLst>
                  <a:ext uri="{FF2B5EF4-FFF2-40B4-BE49-F238E27FC236}">
                    <a16:creationId xmlns:a16="http://schemas.microsoft.com/office/drawing/2014/main" id="{6CFC9E94-8AB5-4B68-AD29-DB8BFF652C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97022" y="4464232"/>
                <a:ext cx="571584" cy="625858"/>
              </a:xfrm>
              <a:prstGeom prst="rect">
                <a:avLst/>
              </a:prstGeom>
            </p:spPr>
          </p:pic>
        </p:grpSp>
        <p:pic>
          <p:nvPicPr>
            <p:cNvPr id="27" name="Picture 26">
              <a:extLst>
                <a:ext uri="{FF2B5EF4-FFF2-40B4-BE49-F238E27FC236}">
                  <a16:creationId xmlns:a16="http://schemas.microsoft.com/office/drawing/2014/main" id="{C2F46E3C-30BC-49F0-91F4-B1D10A925BC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285025" y="4553393"/>
              <a:ext cx="534435" cy="939873"/>
            </a:xfrm>
            <a:prstGeom prst="rect">
              <a:avLst/>
            </a:prstGeom>
            <a:scene3d>
              <a:camera prst="orthographicFront">
                <a:rot lat="1475687" lon="19477747" rev="600000"/>
              </a:camera>
              <a:lightRig rig="threePt" dir="t"/>
            </a:scene3d>
          </p:spPr>
        </p:pic>
      </p:grpSp>
      <p:pic>
        <p:nvPicPr>
          <p:cNvPr id="37" name="Picture 36">
            <a:extLst>
              <a:ext uri="{FF2B5EF4-FFF2-40B4-BE49-F238E27FC236}">
                <a16:creationId xmlns:a16="http://schemas.microsoft.com/office/drawing/2014/main" id="{3AA9FA61-1816-4AF3-A9B2-DDC929240A3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Tree>
    <p:extLst>
      <p:ext uri="{BB962C8B-B14F-4D97-AF65-F5344CB8AC3E}">
        <p14:creationId xmlns:p14="http://schemas.microsoft.com/office/powerpoint/2010/main" val="4035406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F54F9F9F-4770-4197-A29F-690DCBD75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0" name="Text Placeholder 3">
            <a:extLst>
              <a:ext uri="{FF2B5EF4-FFF2-40B4-BE49-F238E27FC236}">
                <a16:creationId xmlns:a16="http://schemas.microsoft.com/office/drawing/2014/main" id="{4B46ABC2-BAB7-4A6F-839A-303E45DCFC54}"/>
              </a:ext>
            </a:extLst>
          </p:cNvPr>
          <p:cNvSpPr txBox="1">
            <a:spLocks/>
          </p:cNvSpPr>
          <p:nvPr/>
        </p:nvSpPr>
        <p:spPr>
          <a:xfrm>
            <a:off x="174573" y="182682"/>
            <a:ext cx="7736404" cy="363107"/>
          </a:xfrm>
          <a:prstGeom prst="rect">
            <a:avLst/>
          </a:prstGeom>
        </p:spPr>
        <p:txBody>
          <a:bodyPr vert="horz" lIns="91440" tIns="45720" rIns="91440" bIns="45720" rtlCol="0" anchor="ctr">
            <a:noAutofit/>
          </a:bodyPr>
          <a:lstStyle>
            <a:defPPr>
              <a:defRPr lang="en-US"/>
            </a:defPPr>
            <a:lvl1pPr marR="0" lvl="0" indent="0" fontAlgn="auto">
              <a:lnSpc>
                <a:spcPts val="1700"/>
              </a:lnSpc>
              <a:spcBef>
                <a:spcPct val="0"/>
              </a:spcBef>
              <a:spcAft>
                <a:spcPts val="0"/>
              </a:spcAft>
              <a:buClrTx/>
              <a:buSzTx/>
              <a:buFontTx/>
              <a:buNone/>
              <a:tabLst/>
              <a:defRPr b="1">
                <a:latin typeface="Calibri "/>
                <a:ea typeface="+mj-ea"/>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IN" dirty="0"/>
              <a:t>Recommendations for HPCL Research &amp; Development Team</a:t>
            </a:r>
          </a:p>
        </p:txBody>
      </p:sp>
      <p:sp>
        <p:nvSpPr>
          <p:cNvPr id="49" name="TextBox 48">
            <a:extLst>
              <a:ext uri="{FF2B5EF4-FFF2-40B4-BE49-F238E27FC236}">
                <a16:creationId xmlns:a16="http://schemas.microsoft.com/office/drawing/2014/main" id="{B638CFC0-0457-4A78-BB55-D76CECEDFE4B}"/>
              </a:ext>
            </a:extLst>
          </p:cNvPr>
          <p:cNvSpPr txBox="1"/>
          <p:nvPr/>
        </p:nvSpPr>
        <p:spPr>
          <a:xfrm>
            <a:off x="141627" y="775172"/>
            <a:ext cx="4430373" cy="2600392"/>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IN" sz="1000" dirty="0">
                <a:latin typeface="Verdana" panose="020B0604030504040204" pitchFamily="34" charset="0"/>
                <a:ea typeface="Verdana" panose="020B0604030504040204" pitchFamily="34" charset="0"/>
                <a:cs typeface="Verdana" panose="020B0604030504040204" pitchFamily="34" charset="0"/>
              </a:rPr>
              <a:t>There are three types of Warm Mix Asphalt Additives that can be used for the production of Warm Mix Asphalt Mixtures-</a:t>
            </a:r>
          </a:p>
          <a:p>
            <a:pPr marL="685800" lvl="1" indent="-228600">
              <a:lnSpc>
                <a:spcPct val="150000"/>
              </a:lnSpc>
              <a:buFont typeface="+mj-lt"/>
              <a:buAutoNum type="arabicPeriod"/>
            </a:pPr>
            <a:r>
              <a:rPr lang="en-IN" sz="1000" dirty="0">
                <a:latin typeface="Verdana" panose="020B0604030504040204" pitchFamily="34" charset="0"/>
                <a:ea typeface="Verdana" panose="020B0604030504040204" pitchFamily="34" charset="0"/>
                <a:cs typeface="Verdana" panose="020B0604030504040204" pitchFamily="34" charset="0"/>
              </a:rPr>
              <a:t>Pavement Length</a:t>
            </a:r>
          </a:p>
          <a:p>
            <a:pPr marL="685800" lvl="1" indent="-228600">
              <a:lnSpc>
                <a:spcPct val="150000"/>
              </a:lnSpc>
              <a:buFont typeface="+mj-lt"/>
              <a:buAutoNum type="arabicPeriod"/>
            </a:pPr>
            <a:r>
              <a:rPr lang="en-IN" sz="1000" dirty="0">
                <a:latin typeface="Verdana" panose="020B0604030504040204" pitchFamily="34" charset="0"/>
                <a:ea typeface="Verdana" panose="020B0604030504040204" pitchFamily="34" charset="0"/>
                <a:cs typeface="Verdana" panose="020B0604030504040204" pitchFamily="34" charset="0"/>
              </a:rPr>
              <a:t>Moisture Content in the Area</a:t>
            </a:r>
          </a:p>
          <a:p>
            <a:pPr marL="685800" lvl="1" indent="-228600">
              <a:lnSpc>
                <a:spcPct val="150000"/>
              </a:lnSpc>
              <a:buFont typeface="+mj-lt"/>
              <a:buAutoNum type="arabicPeriod"/>
            </a:pPr>
            <a:r>
              <a:rPr lang="en-IN" sz="1000" dirty="0">
                <a:latin typeface="Verdana" panose="020B0604030504040204" pitchFamily="34" charset="0"/>
                <a:ea typeface="Verdana" panose="020B0604030504040204" pitchFamily="34" charset="0"/>
                <a:cs typeface="Verdana" panose="020B0604030504040204" pitchFamily="34" charset="0"/>
              </a:rPr>
              <a:t>Density of the Mixture</a:t>
            </a:r>
          </a:p>
          <a:p>
            <a:pPr marL="685800" lvl="1" indent="-228600">
              <a:lnSpc>
                <a:spcPct val="150000"/>
              </a:lnSpc>
              <a:buFont typeface="+mj-lt"/>
              <a:buAutoNum type="arabicPeriod"/>
            </a:pPr>
            <a:r>
              <a:rPr lang="en-IN" sz="1000" dirty="0">
                <a:latin typeface="Verdana" panose="020B0604030504040204" pitchFamily="34" charset="0"/>
                <a:ea typeface="Verdana" panose="020B0604030504040204" pitchFamily="34" charset="0"/>
                <a:cs typeface="Verdana" panose="020B0604030504040204" pitchFamily="34" charset="0"/>
              </a:rPr>
              <a:t>Expected Traffic Density, etc.</a:t>
            </a:r>
          </a:p>
          <a:p>
            <a:pPr marL="171450" indent="-171450">
              <a:lnSpc>
                <a:spcPct val="150000"/>
              </a:lnSpc>
              <a:buFont typeface="Arial" panose="020B0604020202020204" pitchFamily="34" charset="0"/>
              <a:buChar char="•"/>
            </a:pPr>
            <a:endParaRPr lang="en-IN" sz="1000" dirty="0">
              <a:latin typeface="Verdana" panose="020B0604030504040204" pitchFamily="34" charset="0"/>
              <a:ea typeface="Verdana" panose="020B0604030504040204" pitchFamily="34" charset="0"/>
              <a:cs typeface="Verdana" panose="020B0604030504040204" pitchFamily="34" charset="0"/>
            </a:endParaRPr>
          </a:p>
          <a:p>
            <a:pPr marL="171450" indent="-171450">
              <a:lnSpc>
                <a:spcPct val="150000"/>
              </a:lnSpc>
              <a:buFont typeface="Wingdings" panose="05000000000000000000" pitchFamily="2" charset="2"/>
              <a:buChar char="§"/>
            </a:pPr>
            <a:r>
              <a:rPr lang="en-IN" sz="1000" dirty="0">
                <a:latin typeface="Verdana" panose="020B0604030504040204" pitchFamily="34" charset="0"/>
                <a:ea typeface="Verdana" panose="020B0604030504040204" pitchFamily="34" charset="0"/>
                <a:cs typeface="Verdana" panose="020B0604030504040204" pitchFamily="34" charset="0"/>
              </a:rPr>
              <a:t>Organic Additives being the cost effective choice, Chemical Additives and Foaming Additives are more popular and cover approximately 65% of the market demand. They are cost effective and easy to use and produce. </a:t>
            </a:r>
          </a:p>
        </p:txBody>
      </p:sp>
      <p:graphicFrame>
        <p:nvGraphicFramePr>
          <p:cNvPr id="51" name="Table 50">
            <a:extLst>
              <a:ext uri="{FF2B5EF4-FFF2-40B4-BE49-F238E27FC236}">
                <a16:creationId xmlns:a16="http://schemas.microsoft.com/office/drawing/2014/main" id="{613914CB-FDF5-4075-B2B6-72AA41C6B116}"/>
              </a:ext>
            </a:extLst>
          </p:cNvPr>
          <p:cNvGraphicFramePr>
            <a:graphicFrameLocks noGrp="1"/>
          </p:cNvGraphicFramePr>
          <p:nvPr>
            <p:extLst>
              <p:ext uri="{D42A27DB-BD31-4B8C-83A1-F6EECF244321}">
                <p14:modId xmlns:p14="http://schemas.microsoft.com/office/powerpoint/2010/main" val="268237100"/>
              </p:ext>
            </p:extLst>
          </p:nvPr>
        </p:nvGraphicFramePr>
        <p:xfrm>
          <a:off x="4897076" y="891582"/>
          <a:ext cx="4105297" cy="2562227"/>
        </p:xfrm>
        <a:graphic>
          <a:graphicData uri="http://schemas.openxmlformats.org/drawingml/2006/table">
            <a:tbl>
              <a:tblPr>
                <a:tableStyleId>{16D9F66E-5EB9-4882-86FB-DCBF35E3C3E4}</a:tableStyleId>
              </a:tblPr>
              <a:tblGrid>
                <a:gridCol w="1320657">
                  <a:extLst>
                    <a:ext uri="{9D8B030D-6E8A-4147-A177-3AD203B41FA5}">
                      <a16:colId xmlns:a16="http://schemas.microsoft.com/office/drawing/2014/main" val="1387796262"/>
                    </a:ext>
                  </a:extLst>
                </a:gridCol>
                <a:gridCol w="1320657">
                  <a:extLst>
                    <a:ext uri="{9D8B030D-6E8A-4147-A177-3AD203B41FA5}">
                      <a16:colId xmlns:a16="http://schemas.microsoft.com/office/drawing/2014/main" val="2716444624"/>
                    </a:ext>
                  </a:extLst>
                </a:gridCol>
                <a:gridCol w="1463983">
                  <a:extLst>
                    <a:ext uri="{9D8B030D-6E8A-4147-A177-3AD203B41FA5}">
                      <a16:colId xmlns:a16="http://schemas.microsoft.com/office/drawing/2014/main" val="1851959676"/>
                    </a:ext>
                  </a:extLst>
                </a:gridCol>
              </a:tblGrid>
              <a:tr h="321077">
                <a:tc>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CATEGORY</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COMPOSITION</a:t>
                      </a:r>
                    </a:p>
                  </a:txBody>
                  <a:tcPr marL="0" marR="0" marT="0" marB="0" anchor="ctr"/>
                </a:tc>
                <a:tc>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PRODUCT NAME AVAILABLE</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08206111"/>
                  </a:ext>
                </a:extLst>
              </a:tr>
              <a:tr h="224115">
                <a:tc rowSpan="3">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ORGANIC WARM MIX ADDTIVES</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rowSpan="3">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Wax Based Composition</a:t>
                      </a: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SASOBIT</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565636552"/>
                  </a:ext>
                </a:extLst>
              </a:tr>
              <a:tr h="224115">
                <a:tc vMerge="1">
                  <a:txBody>
                    <a:bodyPr/>
                    <a:lstStyle/>
                    <a:p>
                      <a:endParaRPr lang="en-IN"/>
                    </a:p>
                  </a:txBody>
                  <a:tcPr/>
                </a:tc>
                <a:tc vMerge="1">
                  <a:txBody>
                    <a:bodyPr/>
                    <a:lstStyle/>
                    <a:p>
                      <a:endParaRPr lang="en-IN"/>
                    </a:p>
                  </a:txBody>
                  <a:tcP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ASPHALTAN-B</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152437681"/>
                  </a:ext>
                </a:extLst>
              </a:tr>
              <a:tr h="224115">
                <a:tc vMerge="1">
                  <a:txBody>
                    <a:bodyPr/>
                    <a:lstStyle/>
                    <a:p>
                      <a:endParaRPr lang="en-IN"/>
                    </a:p>
                  </a:txBody>
                  <a:tcPr/>
                </a:tc>
                <a:tc vMerge="1">
                  <a:txBody>
                    <a:bodyPr/>
                    <a:lstStyle/>
                    <a:p>
                      <a:endParaRPr lang="en-IN"/>
                    </a:p>
                  </a:txBody>
                  <a:tcP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LICOMONT BS-100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2252454248"/>
                  </a:ext>
                </a:extLst>
              </a:tr>
              <a:tr h="224115">
                <a:tc rowSpan="3">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CHEMICAL WARM MIX ADDITIVES</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rowSpan="3">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Surfactant Based Composition</a:t>
                      </a: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EVOTHERM</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859308213"/>
                  </a:ext>
                </a:extLst>
              </a:tr>
              <a:tr h="224115">
                <a:tc vMerge="1">
                  <a:txBody>
                    <a:bodyPr/>
                    <a:lstStyle/>
                    <a:p>
                      <a:endParaRPr lang="en-IN"/>
                    </a:p>
                  </a:txBody>
                  <a:tcPr/>
                </a:tc>
                <a:tc vMerge="1">
                  <a:txBody>
                    <a:bodyPr/>
                    <a:lstStyle/>
                    <a:p>
                      <a:endParaRPr lang="en-IN"/>
                    </a:p>
                  </a:txBody>
                  <a:tcP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REDISET</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2301448311"/>
                  </a:ext>
                </a:extLst>
              </a:tr>
              <a:tr h="224115">
                <a:tc vMerge="1">
                  <a:txBody>
                    <a:bodyPr/>
                    <a:lstStyle/>
                    <a:p>
                      <a:endParaRPr lang="en-IN"/>
                    </a:p>
                  </a:txBody>
                  <a:tcPr/>
                </a:tc>
                <a:tc vMerge="1">
                  <a:txBody>
                    <a:bodyPr/>
                    <a:lstStyle/>
                    <a:p>
                      <a:endParaRPr lang="en-IN"/>
                    </a:p>
                  </a:txBody>
                  <a:tcP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CECABASE</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741997986"/>
                  </a:ext>
                </a:extLst>
              </a:tr>
              <a:tr h="224115">
                <a:tc rowSpan="4">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FOAMING WARM MIX ADDITIVES</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rowSpan="4">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Synthetic Zeolites based Composition</a:t>
                      </a: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ASPHA MIN</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983537858"/>
                  </a:ext>
                </a:extLst>
              </a:tr>
              <a:tr h="224115">
                <a:tc vMerge="1">
                  <a:txBody>
                    <a:bodyPr/>
                    <a:lstStyle/>
                    <a:p>
                      <a:endParaRPr lang="en-IN"/>
                    </a:p>
                  </a:txBody>
                  <a:tcPr/>
                </a:tc>
                <a:tc vMerge="1">
                  <a:txBody>
                    <a:bodyPr/>
                    <a:lstStyle/>
                    <a:p>
                      <a:endParaRPr lang="en-IN"/>
                    </a:p>
                  </a:txBody>
                  <a:tcP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ADVERA</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915059429"/>
                  </a:ext>
                </a:extLst>
              </a:tr>
              <a:tr h="224115">
                <a:tc vMerge="1">
                  <a:txBody>
                    <a:bodyPr/>
                    <a:lstStyle/>
                    <a:p>
                      <a:endParaRPr lang="en-IN"/>
                    </a:p>
                  </a:txBody>
                  <a:tcPr/>
                </a:tc>
                <a:tc vMerge="1">
                  <a:txBody>
                    <a:bodyPr/>
                    <a:lstStyle/>
                    <a:p>
                      <a:endParaRPr lang="en-IN"/>
                    </a:p>
                  </a:txBody>
                  <a:tcP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WAM Foam</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667401526"/>
                  </a:ext>
                </a:extLst>
              </a:tr>
              <a:tr h="224115">
                <a:tc vMerge="1">
                  <a:txBody>
                    <a:bodyPr/>
                    <a:lstStyle/>
                    <a:p>
                      <a:endParaRPr lang="en-IN"/>
                    </a:p>
                  </a:txBody>
                  <a:tcPr/>
                </a:tc>
                <a:tc vMerge="1">
                  <a:txBody>
                    <a:bodyPr/>
                    <a:lstStyle/>
                    <a:p>
                      <a:endParaRPr lang="en-IN"/>
                    </a:p>
                  </a:txBody>
                  <a:tcP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GENCOR</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45615337"/>
                  </a:ext>
                </a:extLst>
              </a:tr>
            </a:tbl>
          </a:graphicData>
        </a:graphic>
      </p:graphicFrame>
      <p:graphicFrame>
        <p:nvGraphicFramePr>
          <p:cNvPr id="53" name="Table 52">
            <a:extLst>
              <a:ext uri="{FF2B5EF4-FFF2-40B4-BE49-F238E27FC236}">
                <a16:creationId xmlns:a16="http://schemas.microsoft.com/office/drawing/2014/main" id="{FB49A9C9-EC53-4CCF-96ED-37E0B127933F}"/>
              </a:ext>
            </a:extLst>
          </p:cNvPr>
          <p:cNvGraphicFramePr>
            <a:graphicFrameLocks noGrp="1"/>
          </p:cNvGraphicFramePr>
          <p:nvPr>
            <p:extLst>
              <p:ext uri="{D42A27DB-BD31-4B8C-83A1-F6EECF244321}">
                <p14:modId xmlns:p14="http://schemas.microsoft.com/office/powerpoint/2010/main" val="20063912"/>
              </p:ext>
            </p:extLst>
          </p:nvPr>
        </p:nvGraphicFramePr>
        <p:xfrm>
          <a:off x="0" y="3614232"/>
          <a:ext cx="4242681" cy="2633730"/>
        </p:xfrm>
        <a:graphic>
          <a:graphicData uri="http://schemas.openxmlformats.org/drawingml/2006/table">
            <a:tbl>
              <a:tblPr>
                <a:tableStyleId>{69CF1AB2-1976-4502-BF36-3FF5EA218861}</a:tableStyleId>
              </a:tblPr>
              <a:tblGrid>
                <a:gridCol w="840932">
                  <a:extLst>
                    <a:ext uri="{9D8B030D-6E8A-4147-A177-3AD203B41FA5}">
                      <a16:colId xmlns:a16="http://schemas.microsoft.com/office/drawing/2014/main" val="938447941"/>
                    </a:ext>
                  </a:extLst>
                </a:gridCol>
                <a:gridCol w="1198776">
                  <a:extLst>
                    <a:ext uri="{9D8B030D-6E8A-4147-A177-3AD203B41FA5}">
                      <a16:colId xmlns:a16="http://schemas.microsoft.com/office/drawing/2014/main" val="3937099512"/>
                    </a:ext>
                  </a:extLst>
                </a:gridCol>
                <a:gridCol w="1136153">
                  <a:extLst>
                    <a:ext uri="{9D8B030D-6E8A-4147-A177-3AD203B41FA5}">
                      <a16:colId xmlns:a16="http://schemas.microsoft.com/office/drawing/2014/main" val="937466417"/>
                    </a:ext>
                  </a:extLst>
                </a:gridCol>
                <a:gridCol w="1066820">
                  <a:extLst>
                    <a:ext uri="{9D8B030D-6E8A-4147-A177-3AD203B41FA5}">
                      <a16:colId xmlns:a16="http://schemas.microsoft.com/office/drawing/2014/main" val="2693928697"/>
                    </a:ext>
                  </a:extLst>
                </a:gridCol>
              </a:tblGrid>
              <a:tr h="326265">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WMA for Surface Course </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WMA for Binder Course </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WMA for Base Course</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588088354"/>
                  </a:ext>
                </a:extLst>
              </a:tr>
              <a:tr h="326265">
                <a:tc>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Asphalt Content (%)</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5.2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a:effectLst/>
                          <a:latin typeface="Verdana" panose="020B0604030504040204" pitchFamily="34" charset="0"/>
                          <a:ea typeface="Verdana" panose="020B0604030504040204" pitchFamily="34" charset="0"/>
                          <a:cs typeface="Verdana" panose="020B0604030504040204" pitchFamily="34" charset="0"/>
                        </a:rPr>
                        <a:t>4.7</a:t>
                      </a:r>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a:effectLst/>
                          <a:latin typeface="Verdana" panose="020B0604030504040204" pitchFamily="34" charset="0"/>
                          <a:ea typeface="Verdana" panose="020B0604030504040204" pitchFamily="34" charset="0"/>
                          <a:cs typeface="Verdana" panose="020B0604030504040204" pitchFamily="34" charset="0"/>
                        </a:rPr>
                        <a:t>4</a:t>
                      </a:r>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456578287"/>
                  </a:ext>
                </a:extLst>
              </a:tr>
              <a:tr h="326265">
                <a:tc>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Air Void (%)</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3.8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3.9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a:effectLst/>
                          <a:latin typeface="Verdana" panose="020B0604030504040204" pitchFamily="34" charset="0"/>
                          <a:ea typeface="Verdana" panose="020B0604030504040204" pitchFamily="34" charset="0"/>
                          <a:cs typeface="Verdana" panose="020B0604030504040204" pitchFamily="34" charset="0"/>
                        </a:rPr>
                        <a:t>6.7</a:t>
                      </a:r>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729498449"/>
                  </a:ext>
                </a:extLst>
              </a:tr>
              <a:tr h="418375">
                <a:tc>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Lab-compacted Density (g/cm3 )</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2.414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a:effectLst/>
                          <a:latin typeface="Verdana" panose="020B0604030504040204" pitchFamily="34" charset="0"/>
                          <a:ea typeface="Verdana" panose="020B0604030504040204" pitchFamily="34" charset="0"/>
                          <a:cs typeface="Verdana" panose="020B0604030504040204" pitchFamily="34" charset="0"/>
                        </a:rPr>
                        <a:t>2.365</a:t>
                      </a:r>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461458840"/>
                  </a:ext>
                </a:extLst>
              </a:tr>
              <a:tr h="326265">
                <a:tc>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RAP Content (%)</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gridSpan="3">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50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499933569"/>
                  </a:ext>
                </a:extLst>
              </a:tr>
              <a:tr h="326265">
                <a:tc>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Additive Content (%)</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gridSpan="3">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0.8 (by weight of asphalt)</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905299871"/>
                  </a:ext>
                </a:extLst>
              </a:tr>
            </a:tbl>
          </a:graphicData>
        </a:graphic>
      </p:graphicFrame>
      <p:graphicFrame>
        <p:nvGraphicFramePr>
          <p:cNvPr id="54" name="Table 53">
            <a:extLst>
              <a:ext uri="{FF2B5EF4-FFF2-40B4-BE49-F238E27FC236}">
                <a16:creationId xmlns:a16="http://schemas.microsoft.com/office/drawing/2014/main" id="{F703834E-9756-4BD1-BE09-B946D4145E59}"/>
              </a:ext>
            </a:extLst>
          </p:cNvPr>
          <p:cNvGraphicFramePr>
            <a:graphicFrameLocks noGrp="1"/>
          </p:cNvGraphicFramePr>
          <p:nvPr>
            <p:extLst>
              <p:ext uri="{D42A27DB-BD31-4B8C-83A1-F6EECF244321}">
                <p14:modId xmlns:p14="http://schemas.microsoft.com/office/powerpoint/2010/main" val="3162483694"/>
              </p:ext>
            </p:extLst>
          </p:nvPr>
        </p:nvGraphicFramePr>
        <p:xfrm>
          <a:off x="4354120" y="3949807"/>
          <a:ext cx="4648253" cy="2016611"/>
        </p:xfrm>
        <a:graphic>
          <a:graphicData uri="http://schemas.openxmlformats.org/drawingml/2006/table">
            <a:tbl>
              <a:tblPr>
                <a:tableStyleId>{22838BEF-8BB2-4498-84A7-C5851F593DF1}</a:tableStyleId>
              </a:tblPr>
              <a:tblGrid>
                <a:gridCol w="1958472">
                  <a:extLst>
                    <a:ext uri="{9D8B030D-6E8A-4147-A177-3AD203B41FA5}">
                      <a16:colId xmlns:a16="http://schemas.microsoft.com/office/drawing/2014/main" val="3745337330"/>
                    </a:ext>
                  </a:extLst>
                </a:gridCol>
                <a:gridCol w="1503311">
                  <a:extLst>
                    <a:ext uri="{9D8B030D-6E8A-4147-A177-3AD203B41FA5}">
                      <a16:colId xmlns:a16="http://schemas.microsoft.com/office/drawing/2014/main" val="4199020740"/>
                    </a:ext>
                  </a:extLst>
                </a:gridCol>
                <a:gridCol w="1186470">
                  <a:extLst>
                    <a:ext uri="{9D8B030D-6E8A-4147-A177-3AD203B41FA5}">
                      <a16:colId xmlns:a16="http://schemas.microsoft.com/office/drawing/2014/main" val="1063481441"/>
                    </a:ext>
                  </a:extLst>
                </a:gridCol>
              </a:tblGrid>
              <a:tr h="212881">
                <a:tc>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CHEMICAL COMPOSITION</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TYPES OF ADDITIVES</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FORM</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815784662"/>
                  </a:ext>
                </a:extLst>
              </a:tr>
              <a:tr h="855905">
                <a:tc>
                  <a:txBody>
                    <a:bodyPr/>
                    <a:lstStyle/>
                    <a:p>
                      <a:pPr algn="ctr" fontAlgn="b"/>
                      <a:r>
                        <a:rPr lang="en-IN" sz="100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Aliphatic Synthetic Wax produced with the use of the Fischer-</a:t>
                      </a:r>
                      <a:r>
                        <a:rPr lang="en-IN" sz="1000" u="none" strike="noStrike"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Tropsch</a:t>
                      </a:r>
                      <a:r>
                        <a:rPr lang="en-IN" sz="100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method</a:t>
                      </a: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Viscosity Modifier</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a:effectLst/>
                          <a:latin typeface="Verdana" panose="020B0604030504040204" pitchFamily="34" charset="0"/>
                          <a:ea typeface="Verdana" panose="020B0604030504040204" pitchFamily="34" charset="0"/>
                          <a:cs typeface="Verdana" panose="020B0604030504040204" pitchFamily="34" charset="0"/>
                        </a:rPr>
                        <a:t>Granules</a:t>
                      </a:r>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2779334272"/>
                  </a:ext>
                </a:extLst>
              </a:tr>
              <a:tr h="380403">
                <a:tc>
                  <a:txBody>
                    <a:bodyPr/>
                    <a:lstStyle/>
                    <a:p>
                      <a:pPr algn="ctr" fontAlgn="b"/>
                      <a:r>
                        <a:rPr lang="en-IN" sz="100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Mixture of fatty acid derivatives</a:t>
                      </a:r>
                    </a:p>
                  </a:txBody>
                  <a:tcPr marL="0" marR="0" marT="0" marB="0" anchor="ctr"/>
                </a:tc>
                <a:tc>
                  <a:txBody>
                    <a:bodyPr/>
                    <a:lstStyle/>
                    <a:p>
                      <a:pPr algn="ctr" fontAlgn="b"/>
                      <a:r>
                        <a:rPr lang="en-IN" sz="1000" u="none" strike="noStrike">
                          <a:effectLst/>
                          <a:latin typeface="Verdana" panose="020B0604030504040204" pitchFamily="34" charset="0"/>
                          <a:ea typeface="Verdana" panose="020B0604030504040204" pitchFamily="34" charset="0"/>
                          <a:cs typeface="Verdana" panose="020B0604030504040204" pitchFamily="34" charset="0"/>
                        </a:rPr>
                        <a:t>Viscosity Modifier</a:t>
                      </a:r>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Powder</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712909963"/>
                  </a:ext>
                </a:extLst>
              </a:tr>
              <a:tr h="475503">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Organic combined with adhesion promoter</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Viscosity Modifier/Adhesion Promoter</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Pellets</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436200514"/>
                  </a:ext>
                </a:extLst>
              </a:tr>
            </a:tbl>
          </a:graphicData>
        </a:graphic>
      </p:graphicFrame>
      <p:pic>
        <p:nvPicPr>
          <p:cNvPr id="8" name="Picture 7">
            <a:extLst>
              <a:ext uri="{FF2B5EF4-FFF2-40B4-BE49-F238E27FC236}">
                <a16:creationId xmlns:a16="http://schemas.microsoft.com/office/drawing/2014/main" id="{201833AC-45EA-4ED2-AFF7-9D74814D90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Tree>
    <p:extLst>
      <p:ext uri="{BB962C8B-B14F-4D97-AF65-F5344CB8AC3E}">
        <p14:creationId xmlns:p14="http://schemas.microsoft.com/office/powerpoint/2010/main" val="4046765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274152B5-987B-4F26-8C75-63EAE524B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1520"/>
            <a:ext cx="9144000" cy="6126480"/>
          </a:xfrm>
          <a:prstGeom prst="rect">
            <a:avLst/>
          </a:prstGeom>
        </p:spPr>
      </p:pic>
      <p:sp>
        <p:nvSpPr>
          <p:cNvPr id="2" name="Text Placeholder 3">
            <a:extLst>
              <a:ext uri="{FF2B5EF4-FFF2-40B4-BE49-F238E27FC236}">
                <a16:creationId xmlns:a16="http://schemas.microsoft.com/office/drawing/2014/main" id="{B93941C8-304D-456C-A150-7DD9C5A1C388}"/>
              </a:ext>
            </a:extLst>
          </p:cNvPr>
          <p:cNvSpPr txBox="1">
            <a:spLocks/>
          </p:cNvSpPr>
          <p:nvPr/>
        </p:nvSpPr>
        <p:spPr>
          <a:xfrm>
            <a:off x="174573" y="182682"/>
            <a:ext cx="7736404" cy="363107"/>
          </a:xfrm>
          <a:prstGeom prst="rect">
            <a:avLst/>
          </a:prstGeom>
        </p:spPr>
        <p:txBody>
          <a:bodyPr vert="horz" lIns="91440" tIns="45720" rIns="91440" bIns="45720" rtlCol="0" anchor="ctr">
            <a:noAutofit/>
          </a:bodyPr>
          <a:lstStyle>
            <a:defPPr>
              <a:defRPr lang="en-US"/>
            </a:defPPr>
            <a:lvl1pPr marR="0" lvl="0" indent="0" fontAlgn="auto">
              <a:lnSpc>
                <a:spcPts val="1700"/>
              </a:lnSpc>
              <a:spcBef>
                <a:spcPct val="0"/>
              </a:spcBef>
              <a:spcAft>
                <a:spcPts val="0"/>
              </a:spcAft>
              <a:buClrTx/>
              <a:buSzTx/>
              <a:buFontTx/>
              <a:buNone/>
              <a:tabLst/>
              <a:defRPr b="1">
                <a:latin typeface="Calibri "/>
                <a:ea typeface="+mj-ea"/>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IN" dirty="0"/>
              <a:t>Final Findings</a:t>
            </a:r>
          </a:p>
        </p:txBody>
      </p:sp>
      <p:graphicFrame>
        <p:nvGraphicFramePr>
          <p:cNvPr id="3" name="Table 3">
            <a:extLst>
              <a:ext uri="{FF2B5EF4-FFF2-40B4-BE49-F238E27FC236}">
                <a16:creationId xmlns:a16="http://schemas.microsoft.com/office/drawing/2014/main" id="{0C4E1F8F-2734-4228-B2ED-122BEBA76E38}"/>
              </a:ext>
            </a:extLst>
          </p:cNvPr>
          <p:cNvGraphicFramePr>
            <a:graphicFrameLocks noGrp="1"/>
          </p:cNvGraphicFramePr>
          <p:nvPr>
            <p:extLst>
              <p:ext uri="{D42A27DB-BD31-4B8C-83A1-F6EECF244321}">
                <p14:modId xmlns:p14="http://schemas.microsoft.com/office/powerpoint/2010/main" val="3039796933"/>
              </p:ext>
            </p:extLst>
          </p:nvPr>
        </p:nvGraphicFramePr>
        <p:xfrm>
          <a:off x="174573" y="660603"/>
          <a:ext cx="8626528" cy="5789622"/>
        </p:xfrm>
        <a:graphic>
          <a:graphicData uri="http://schemas.openxmlformats.org/drawingml/2006/table">
            <a:tbl>
              <a:tblPr firstRow="1" bandRow="1">
                <a:tableStyleId>{93296810-A885-4BE3-A3E7-6D5BEEA58F35}</a:tableStyleId>
              </a:tblPr>
              <a:tblGrid>
                <a:gridCol w="1394920">
                  <a:extLst>
                    <a:ext uri="{9D8B030D-6E8A-4147-A177-3AD203B41FA5}">
                      <a16:colId xmlns:a16="http://schemas.microsoft.com/office/drawing/2014/main" val="163958586"/>
                    </a:ext>
                  </a:extLst>
                </a:gridCol>
                <a:gridCol w="998284">
                  <a:extLst>
                    <a:ext uri="{9D8B030D-6E8A-4147-A177-3AD203B41FA5}">
                      <a16:colId xmlns:a16="http://schemas.microsoft.com/office/drawing/2014/main" val="4174049275"/>
                    </a:ext>
                  </a:extLst>
                </a:gridCol>
                <a:gridCol w="1089823">
                  <a:extLst>
                    <a:ext uri="{9D8B030D-6E8A-4147-A177-3AD203B41FA5}">
                      <a16:colId xmlns:a16="http://schemas.microsoft.com/office/drawing/2014/main" val="3838814859"/>
                    </a:ext>
                  </a:extLst>
                </a:gridCol>
                <a:gridCol w="1107831">
                  <a:extLst>
                    <a:ext uri="{9D8B030D-6E8A-4147-A177-3AD203B41FA5}">
                      <a16:colId xmlns:a16="http://schemas.microsoft.com/office/drawing/2014/main" val="944998604"/>
                    </a:ext>
                  </a:extLst>
                </a:gridCol>
                <a:gridCol w="1178169">
                  <a:extLst>
                    <a:ext uri="{9D8B030D-6E8A-4147-A177-3AD203B41FA5}">
                      <a16:colId xmlns:a16="http://schemas.microsoft.com/office/drawing/2014/main" val="3770230376"/>
                    </a:ext>
                  </a:extLst>
                </a:gridCol>
                <a:gridCol w="1072662">
                  <a:extLst>
                    <a:ext uri="{9D8B030D-6E8A-4147-A177-3AD203B41FA5}">
                      <a16:colId xmlns:a16="http://schemas.microsoft.com/office/drawing/2014/main" val="2811525132"/>
                    </a:ext>
                  </a:extLst>
                </a:gridCol>
                <a:gridCol w="1784839">
                  <a:extLst>
                    <a:ext uri="{9D8B030D-6E8A-4147-A177-3AD203B41FA5}">
                      <a16:colId xmlns:a16="http://schemas.microsoft.com/office/drawing/2014/main" val="2223328568"/>
                    </a:ext>
                  </a:extLst>
                </a:gridCol>
              </a:tblGrid>
              <a:tr h="555115">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Product Name</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Demand Supply Gap -2025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cs typeface="Verdana" panose="020B0604030504040204" pitchFamily="34" charset="0"/>
                        </a:rPr>
                        <a:t>Demand Supply Gap -2040</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Export Potential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cs typeface="Verdana" panose="020B0604030504040204" pitchFamily="34" charset="0"/>
                        </a:rPr>
                        <a:t>Backward Integration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cs typeface="Verdana" panose="020B0604030504040204" pitchFamily="34" charset="0"/>
                        </a:rPr>
                        <a:t>Forward Integration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cs typeface="Verdana" panose="020B0604030504040204" pitchFamily="34" charset="0"/>
                        </a:rPr>
                        <a:t>Recommendations</a:t>
                      </a:r>
                    </a:p>
                  </a:txBody>
                  <a:tcPr anchor="ctr"/>
                </a:tc>
                <a:extLst>
                  <a:ext uri="{0D108BD9-81ED-4DB2-BD59-A6C34878D82A}">
                    <a16:rowId xmlns:a16="http://schemas.microsoft.com/office/drawing/2014/main" val="3694786471"/>
                  </a:ext>
                </a:extLst>
              </a:tr>
              <a:tr h="471443">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Carbon Dioxide</a:t>
                      </a: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High</a:t>
                      </a: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High</a:t>
                      </a:r>
                    </a:p>
                  </a:txBody>
                  <a:tcPr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Yes</a:t>
                      </a: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Yes</a:t>
                      </a: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Project can be planned immediately</a:t>
                      </a:r>
                    </a:p>
                  </a:txBody>
                  <a:tcPr anchor="ctr">
                    <a:solidFill>
                      <a:schemeClr val="accent4">
                        <a:lumMod val="60000"/>
                        <a:lumOff val="40000"/>
                      </a:schemeClr>
                    </a:solidFill>
                  </a:tcPr>
                </a:tc>
                <a:extLst>
                  <a:ext uri="{0D108BD9-81ED-4DB2-BD59-A6C34878D82A}">
                    <a16:rowId xmlns:a16="http://schemas.microsoft.com/office/drawing/2014/main" val="1917907492"/>
                  </a:ext>
                </a:extLst>
              </a:tr>
              <a:tr h="471443">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White Oil</a:t>
                      </a: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Medium</a:t>
                      </a: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High</a:t>
                      </a:r>
                    </a:p>
                  </a:txBody>
                  <a:tcPr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Yes</a:t>
                      </a: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No</a:t>
                      </a:r>
                    </a:p>
                  </a:txBody>
                  <a:tcPr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cs typeface="Verdana" panose="020B0604030504040204" pitchFamily="34" charset="0"/>
                        </a:rPr>
                        <a:t>Project can be planned immediately</a:t>
                      </a:r>
                    </a:p>
                  </a:txBody>
                  <a:tcPr anchor="ctr">
                    <a:solidFill>
                      <a:schemeClr val="accent4">
                        <a:lumMod val="60000"/>
                        <a:lumOff val="40000"/>
                      </a:schemeClr>
                    </a:solidFill>
                  </a:tcPr>
                </a:tc>
                <a:extLst>
                  <a:ext uri="{0D108BD9-81ED-4DB2-BD59-A6C34878D82A}">
                    <a16:rowId xmlns:a16="http://schemas.microsoft.com/office/drawing/2014/main" val="3475228540"/>
                  </a:ext>
                </a:extLst>
              </a:tr>
              <a:tr h="471443">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Dicyclopentadiene</a:t>
                      </a: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High</a:t>
                      </a: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High</a:t>
                      </a:r>
                    </a:p>
                  </a:txBody>
                  <a:tcPr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No</a:t>
                      </a: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Yes</a:t>
                      </a:r>
                    </a:p>
                  </a:txBody>
                  <a:tcPr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cs typeface="Verdana" panose="020B0604030504040204" pitchFamily="34" charset="0"/>
                        </a:rPr>
                        <a:t>Project can be planned immediately</a:t>
                      </a:r>
                    </a:p>
                  </a:txBody>
                  <a:tcPr anchor="ctr">
                    <a:solidFill>
                      <a:schemeClr val="accent4">
                        <a:lumMod val="60000"/>
                        <a:lumOff val="40000"/>
                      </a:schemeClr>
                    </a:solidFill>
                  </a:tcPr>
                </a:tc>
                <a:extLst>
                  <a:ext uri="{0D108BD9-81ED-4DB2-BD59-A6C34878D82A}">
                    <a16:rowId xmlns:a16="http://schemas.microsoft.com/office/drawing/2014/main" val="2259677264"/>
                  </a:ext>
                </a:extLst>
              </a:tr>
              <a:tr h="471443">
                <a:tc>
                  <a:txBody>
                    <a:bodyPr/>
                    <a:lstStyle/>
                    <a:p>
                      <a:pPr algn="ctr"/>
                      <a:r>
                        <a:rPr lang="en-US" sz="1000" dirty="0" err="1">
                          <a:latin typeface="Verdana" panose="020B0604030504040204" pitchFamily="34" charset="0"/>
                          <a:ea typeface="Verdana" panose="020B0604030504040204" pitchFamily="34" charset="0"/>
                          <a:cs typeface="Verdana" panose="020B0604030504040204" pitchFamily="34" charset="0"/>
                        </a:rPr>
                        <a:t>Isoparaffin</a:t>
                      </a:r>
                      <a:endParaRPr lang="en-US" sz="1000" dirty="0">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Medium</a:t>
                      </a: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High</a:t>
                      </a:r>
                    </a:p>
                  </a:txBody>
                  <a:tcPr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No</a:t>
                      </a: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No</a:t>
                      </a:r>
                    </a:p>
                  </a:txBody>
                  <a:tcPr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cs typeface="Verdana" panose="020B0604030504040204" pitchFamily="34" charset="0"/>
                        </a:rPr>
                        <a:t>Project can be planned immediately</a:t>
                      </a:r>
                    </a:p>
                  </a:txBody>
                  <a:tcPr anchor="ctr">
                    <a:solidFill>
                      <a:schemeClr val="accent4">
                        <a:lumMod val="60000"/>
                        <a:lumOff val="40000"/>
                      </a:schemeClr>
                    </a:solidFill>
                  </a:tcPr>
                </a:tc>
                <a:extLst>
                  <a:ext uri="{0D108BD9-81ED-4DB2-BD59-A6C34878D82A}">
                    <a16:rowId xmlns:a16="http://schemas.microsoft.com/office/drawing/2014/main" val="2016479580"/>
                  </a:ext>
                </a:extLst>
              </a:tr>
              <a:tr h="60240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Multiwalled Carbon Nanotubes</a:t>
                      </a: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Medium</a:t>
                      </a: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High</a:t>
                      </a:r>
                    </a:p>
                  </a:txBody>
                  <a:tcPr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No</a:t>
                      </a: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No</a:t>
                      </a:r>
                    </a:p>
                  </a:txBody>
                  <a:tcPr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cs typeface="Verdana" panose="020B0604030504040204" pitchFamily="34" charset="0"/>
                        </a:rPr>
                        <a:t>Project can be planned immediately</a:t>
                      </a:r>
                    </a:p>
                  </a:txBody>
                  <a:tcPr anchor="ctr">
                    <a:solidFill>
                      <a:schemeClr val="accent4">
                        <a:lumMod val="60000"/>
                        <a:lumOff val="40000"/>
                      </a:schemeClr>
                    </a:solidFill>
                  </a:tcPr>
                </a:tc>
                <a:extLst>
                  <a:ext uri="{0D108BD9-81ED-4DB2-BD59-A6C34878D82A}">
                    <a16:rowId xmlns:a16="http://schemas.microsoft.com/office/drawing/2014/main" val="1023721944"/>
                  </a:ext>
                </a:extLst>
              </a:tr>
              <a:tr h="864312">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High Temperature Molten Salts</a:t>
                      </a:r>
                      <a:endParaRPr lang="en-US" sz="1000" dirty="0">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Medium</a:t>
                      </a: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High</a:t>
                      </a:r>
                    </a:p>
                  </a:txBody>
                  <a:tcPr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No</a:t>
                      </a:r>
                    </a:p>
                  </a:txBody>
                  <a:tcPr anchor="ctr">
                    <a:solidFill>
                      <a:schemeClr val="accent4">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No</a:t>
                      </a:r>
                    </a:p>
                  </a:txBody>
                  <a:tcPr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cs typeface="Verdana" panose="020B0604030504040204" pitchFamily="34" charset="0"/>
                        </a:rPr>
                        <a:t>Project can be planned immediately</a:t>
                      </a:r>
                    </a:p>
                  </a:txBody>
                  <a:tcPr anchor="ctr">
                    <a:solidFill>
                      <a:schemeClr val="accent4">
                        <a:lumMod val="60000"/>
                        <a:lumOff val="40000"/>
                      </a:schemeClr>
                    </a:solidFill>
                  </a:tcPr>
                </a:tc>
                <a:extLst>
                  <a:ext uri="{0D108BD9-81ED-4DB2-BD59-A6C34878D82A}">
                    <a16:rowId xmlns:a16="http://schemas.microsoft.com/office/drawing/2014/main" val="2408300356"/>
                  </a:ext>
                </a:extLst>
              </a:tr>
              <a:tr h="864312">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Warm Mix Asphalt Additives</a:t>
                      </a:r>
                      <a:endParaRPr lang="en-US" sz="1000" dirty="0">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2">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Medium</a:t>
                      </a:r>
                    </a:p>
                  </a:txBody>
                  <a:tcPr anchor="ctr">
                    <a:solidFill>
                      <a:schemeClr val="accent2">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High</a:t>
                      </a:r>
                    </a:p>
                  </a:txBody>
                  <a:tcPr anchor="c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p>
                  </a:txBody>
                  <a:tcPr anchor="ctr">
                    <a:solidFill>
                      <a:schemeClr val="accent2">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No</a:t>
                      </a:r>
                    </a:p>
                  </a:txBody>
                  <a:tcPr anchor="ctr">
                    <a:solidFill>
                      <a:schemeClr val="accent2">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No</a:t>
                      </a:r>
                    </a:p>
                  </a:txBody>
                  <a:tcPr anchor="c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FY 2025-26</a:t>
                      </a:r>
                    </a:p>
                  </a:txBody>
                  <a:tcPr anchor="ctr">
                    <a:solidFill>
                      <a:schemeClr val="accent2">
                        <a:lumMod val="60000"/>
                        <a:lumOff val="40000"/>
                      </a:schemeClr>
                    </a:solidFill>
                  </a:tcPr>
                </a:tc>
                <a:extLst>
                  <a:ext uri="{0D108BD9-81ED-4DB2-BD59-A6C34878D82A}">
                    <a16:rowId xmlns:a16="http://schemas.microsoft.com/office/drawing/2014/main" val="3940955216"/>
                  </a:ext>
                </a:extLst>
              </a:tr>
              <a:tr h="1017711">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Jp-10</a:t>
                      </a:r>
                    </a:p>
                  </a:txBody>
                  <a:tcPr anchor="ctr">
                    <a:solidFill>
                      <a:schemeClr val="accent2">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Nil</a:t>
                      </a:r>
                    </a:p>
                  </a:txBody>
                  <a:tcPr anchor="ctr">
                    <a:solidFill>
                      <a:schemeClr val="accent2">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Potential Demand Only depending on the product availability and pricing </a:t>
                      </a:r>
                    </a:p>
                  </a:txBody>
                  <a:tcPr anchor="ctr">
                    <a:solidFill>
                      <a:schemeClr val="accent2">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Yes</a:t>
                      </a:r>
                    </a:p>
                  </a:txBody>
                  <a:tcPr anchor="ctr">
                    <a:solidFill>
                      <a:schemeClr val="accent2">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Yes</a:t>
                      </a:r>
                    </a:p>
                  </a:txBody>
                  <a:tcPr anchor="ctr">
                    <a:solidFill>
                      <a:schemeClr val="accent2">
                        <a:lumMod val="60000"/>
                        <a:lumOff val="40000"/>
                      </a:schemeClr>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No</a:t>
                      </a:r>
                    </a:p>
                  </a:txBody>
                  <a:tcPr anchor="c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FY 2025-26</a:t>
                      </a:r>
                    </a:p>
                  </a:txBody>
                  <a:tcPr anchor="ctr">
                    <a:solidFill>
                      <a:schemeClr val="accent2">
                        <a:lumMod val="60000"/>
                        <a:lumOff val="40000"/>
                      </a:schemeClr>
                    </a:solidFill>
                  </a:tcPr>
                </a:tc>
                <a:extLst>
                  <a:ext uri="{0D108BD9-81ED-4DB2-BD59-A6C34878D82A}">
                    <a16:rowId xmlns:a16="http://schemas.microsoft.com/office/drawing/2014/main" val="1885899191"/>
                  </a:ext>
                </a:extLst>
              </a:tr>
            </a:tbl>
          </a:graphicData>
        </a:graphic>
      </p:graphicFrame>
    </p:spTree>
    <p:extLst>
      <p:ext uri="{BB962C8B-B14F-4D97-AF65-F5344CB8AC3E}">
        <p14:creationId xmlns:p14="http://schemas.microsoft.com/office/powerpoint/2010/main" val="1825529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57CFB0-A942-439D-8877-A467354BE2C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266699" y="17055"/>
            <a:ext cx="8877301" cy="6657976"/>
          </a:xfrm>
          <a:prstGeom prst="rect">
            <a:avLst/>
          </a:prstGeom>
        </p:spPr>
      </p:pic>
      <p:pic>
        <p:nvPicPr>
          <p:cNvPr id="21" name="Picture 20" descr="A picture containing clipart&#10;&#10;Description generated with high confidence">
            <a:extLst>
              <a:ext uri="{FF2B5EF4-FFF2-40B4-BE49-F238E27FC236}">
                <a16:creationId xmlns:a16="http://schemas.microsoft.com/office/drawing/2014/main" id="{1E7CD3CA-1772-459A-868E-A9064547F7E1}"/>
              </a:ext>
            </a:extLst>
          </p:cNvPr>
          <p:cNvPicPr>
            <a:picLocks noChangeAspect="1"/>
          </p:cNvPicPr>
          <p:nvPr/>
        </p:nvPicPr>
        <p:blipFill rotWithShape="1">
          <a:blip r:embed="rId4">
            <a:extLst>
              <a:ext uri="{28A0092B-C50C-407E-A947-70E740481C1C}">
                <a14:useLocalDpi xmlns:a14="http://schemas.microsoft.com/office/drawing/2010/main" val="0"/>
              </a:ext>
            </a:extLst>
          </a:blip>
          <a:srcRect l="9641" t="-705" r="16385"/>
          <a:stretch/>
        </p:blipFill>
        <p:spPr>
          <a:xfrm>
            <a:off x="13096" y="-96253"/>
            <a:ext cx="9144002" cy="7073449"/>
          </a:xfrm>
          <a:prstGeom prst="rect">
            <a:avLst/>
          </a:prstGeom>
        </p:spPr>
      </p:pic>
      <p:sp>
        <p:nvSpPr>
          <p:cNvPr id="12" name="Rectangle 11">
            <a:extLst>
              <a:ext uri="{FF2B5EF4-FFF2-40B4-BE49-F238E27FC236}">
                <a16:creationId xmlns:a16="http://schemas.microsoft.com/office/drawing/2014/main" id="{63977FA2-2584-483B-BEA5-C4C09F2B1DB2}"/>
              </a:ext>
            </a:extLst>
          </p:cNvPr>
          <p:cNvSpPr/>
          <p:nvPr/>
        </p:nvSpPr>
        <p:spPr>
          <a:xfrm>
            <a:off x="132892" y="2584870"/>
            <a:ext cx="3867133" cy="1477328"/>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rPr>
              <a:t>GLOBAL MULTIWALLED CARBON NANOTUBES MARKET OVERVIEW</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endParaRPr>
          </a:p>
          <a:p>
            <a:pPr marL="0" marR="0" lvl="0" indent="0" defTabSz="4572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endParaRPr>
          </a:p>
        </p:txBody>
      </p:sp>
      <p:sp>
        <p:nvSpPr>
          <p:cNvPr id="3" name="Rectangle 2">
            <a:extLst>
              <a:ext uri="{FF2B5EF4-FFF2-40B4-BE49-F238E27FC236}">
                <a16:creationId xmlns:a16="http://schemas.microsoft.com/office/drawing/2014/main" id="{C53A406B-DEAA-49F7-99F7-15974B109246}"/>
              </a:ext>
            </a:extLst>
          </p:cNvPr>
          <p:cNvSpPr/>
          <p:nvPr/>
        </p:nvSpPr>
        <p:spPr>
          <a:xfrm>
            <a:off x="132890" y="1887563"/>
            <a:ext cx="2010807" cy="671851"/>
          </a:xfrm>
          <a:prstGeom prst="rect">
            <a:avLst/>
          </a:prstGeom>
        </p:spPr>
        <p:txBody>
          <a:bodyPr wrap="non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IN" sz="2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rPr>
              <a:t>2015 – 2040</a:t>
            </a:r>
            <a:endParaRPr kumimoji="0" lang="en-IN" sz="1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130C6027-6454-46D1-8305-C9654246BEEA}"/>
              </a:ext>
            </a:extLst>
          </p:cNvPr>
          <p:cNvSpPr txBox="1"/>
          <p:nvPr/>
        </p:nvSpPr>
        <p:spPr>
          <a:xfrm>
            <a:off x="266699" y="5882242"/>
            <a:ext cx="2871410" cy="338554"/>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30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MARKET INTELLIGENCE . CONSULTING</a:t>
            </a:r>
          </a:p>
        </p:txBody>
      </p:sp>
      <p:sp>
        <p:nvSpPr>
          <p:cNvPr id="11" name="TextBox 10">
            <a:extLst>
              <a:ext uri="{FF2B5EF4-FFF2-40B4-BE49-F238E27FC236}">
                <a16:creationId xmlns:a16="http://schemas.microsoft.com/office/drawing/2014/main" id="{295CF68D-B97E-4DF4-AD5B-814F416F9AF1}"/>
              </a:ext>
            </a:extLst>
          </p:cNvPr>
          <p:cNvSpPr txBox="1"/>
          <p:nvPr/>
        </p:nvSpPr>
        <p:spPr>
          <a:xfrm>
            <a:off x="314418" y="6352401"/>
            <a:ext cx="2573926"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www.techsciresearch.com</a:t>
            </a:r>
          </a:p>
        </p:txBody>
      </p:sp>
      <p:pic>
        <p:nvPicPr>
          <p:cNvPr id="10" name="Picture 9" descr="cid:image002.png@01D2F982.F4FD4770">
            <a:extLst>
              <a:ext uri="{FF2B5EF4-FFF2-40B4-BE49-F238E27FC236}">
                <a16:creationId xmlns:a16="http://schemas.microsoft.com/office/drawing/2014/main" id="{BAE765A9-FB5F-4D06-91CB-EDE1830EA1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187" y="654649"/>
            <a:ext cx="2237021" cy="70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79CAC243-8C5C-4DDB-AFF6-EAA23BB7405B}"/>
              </a:ext>
            </a:extLst>
          </p:cNvPr>
          <p:cNvGrpSpPr/>
          <p:nvPr/>
        </p:nvGrpSpPr>
        <p:grpSpPr>
          <a:xfrm>
            <a:off x="-497628" y="4089073"/>
            <a:ext cx="3779431" cy="924996"/>
            <a:chOff x="344583" y="4089073"/>
            <a:chExt cx="3779431" cy="924996"/>
          </a:xfrm>
        </p:grpSpPr>
        <p:sp>
          <p:nvSpPr>
            <p:cNvPr id="14" name="Rectangle 13">
              <a:extLst>
                <a:ext uri="{FF2B5EF4-FFF2-40B4-BE49-F238E27FC236}">
                  <a16:creationId xmlns:a16="http://schemas.microsoft.com/office/drawing/2014/main" id="{708185B3-362D-4BDF-AADC-A73E376E5817}"/>
                </a:ext>
              </a:extLst>
            </p:cNvPr>
            <p:cNvSpPr/>
            <p:nvPr/>
          </p:nvSpPr>
          <p:spPr>
            <a:xfrm>
              <a:off x="344583" y="4415636"/>
              <a:ext cx="2111815" cy="382092"/>
            </a:xfrm>
            <a:prstGeom prst="rect">
              <a:avLst/>
            </a:prstGeom>
            <a:noFill/>
          </p:spPr>
          <p:txBody>
            <a:bodyPr wrap="square">
              <a:spAutoFit/>
            </a:bodyPr>
            <a:lstStyle/>
            <a:p>
              <a:pPr marL="0" marR="0" lvl="0" indent="0" algn="r" defTabSz="4572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Prepared for :</a:t>
              </a:r>
            </a:p>
          </p:txBody>
        </p:sp>
        <p:pic>
          <p:nvPicPr>
            <p:cNvPr id="16" name="Picture 15" descr="Logo&#10;&#10;Description automatically generated">
              <a:extLst>
                <a:ext uri="{FF2B5EF4-FFF2-40B4-BE49-F238E27FC236}">
                  <a16:creationId xmlns:a16="http://schemas.microsoft.com/office/drawing/2014/main" id="{212A17A9-D0BA-4771-BE4F-A9483903ED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8934" y="4089073"/>
              <a:ext cx="1545080" cy="924996"/>
            </a:xfrm>
            <a:prstGeom prst="rect">
              <a:avLst/>
            </a:prstGeom>
          </p:spPr>
        </p:pic>
      </p:grpSp>
    </p:spTree>
    <p:extLst>
      <p:ext uri="{BB962C8B-B14F-4D97-AF65-F5344CB8AC3E}">
        <p14:creationId xmlns:p14="http://schemas.microsoft.com/office/powerpoint/2010/main" val="3225745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DAAE9C-6FFF-418B-B618-6864BE4C5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300B1488-A22D-4160-9835-597E8C810C84}"/>
              </a:ext>
            </a:extLst>
          </p:cNvPr>
          <p:cNvSpPr txBox="1"/>
          <p:nvPr/>
        </p:nvSpPr>
        <p:spPr>
          <a:xfrm>
            <a:off x="92766" y="861056"/>
            <a:ext cx="4240696" cy="522900"/>
          </a:xfrm>
          <a:prstGeom prst="rect">
            <a:avLst/>
          </a:prstGeom>
          <a:noFill/>
        </p:spPr>
        <p:txBody>
          <a:bodyPr wrap="square" rtlCol="0">
            <a:spAutoFit/>
          </a:bodyPr>
          <a:lstStyle/>
          <a:p>
            <a:pPr lvl="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Global Multiwalled Carbon Nanotubes  Demand</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2015, 2020, 2021E and 2040F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aphicFrame>
        <p:nvGraphicFramePr>
          <p:cNvPr id="6" name="Chart 5">
            <a:extLst>
              <a:ext uri="{FF2B5EF4-FFF2-40B4-BE49-F238E27FC236}">
                <a16:creationId xmlns:a16="http://schemas.microsoft.com/office/drawing/2014/main" id="{807B7E6B-615C-41F9-AC3D-6C3F8D51AE94}"/>
              </a:ext>
            </a:extLst>
          </p:cNvPr>
          <p:cNvGraphicFramePr/>
          <p:nvPr>
            <p:extLst>
              <p:ext uri="{D42A27DB-BD31-4B8C-83A1-F6EECF244321}">
                <p14:modId xmlns:p14="http://schemas.microsoft.com/office/powerpoint/2010/main" val="285274520"/>
              </p:ext>
            </p:extLst>
          </p:nvPr>
        </p:nvGraphicFramePr>
        <p:xfrm>
          <a:off x="171137" y="1323277"/>
          <a:ext cx="4061704" cy="1608473"/>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a:extLst>
              <a:ext uri="{FF2B5EF4-FFF2-40B4-BE49-F238E27FC236}">
                <a16:creationId xmlns:a16="http://schemas.microsoft.com/office/drawing/2014/main" id="{00FB4BA8-6C1A-48EF-8421-9181C10F3957}"/>
              </a:ext>
            </a:extLst>
          </p:cNvPr>
          <p:cNvSpPr/>
          <p:nvPr/>
        </p:nvSpPr>
        <p:spPr>
          <a:xfrm>
            <a:off x="4484973" y="1733457"/>
            <a:ext cx="4487890" cy="1027379"/>
          </a:xfrm>
          <a:prstGeom prst="rect">
            <a:avLst/>
          </a:prstGeom>
          <a:no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demand &amp; production of the Multiwalled Carbon Nanotubes is anticipated to grow due to boosting demand in Electronic and Electrical Industry for semiconductors and in Plastics and Composites Industry to enhance electrical and mechanical properties of the products. </a:t>
            </a:r>
          </a:p>
          <a:p>
            <a:pPr marL="171450" indent="-171450" algn="just">
              <a:lnSpc>
                <a:spcPct val="150000"/>
              </a:lnSpc>
              <a:buFont typeface="Arial" panose="020B0604020202020204" pitchFamily="34" charset="0"/>
              <a:buChar char="•"/>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On the global level, the top operating players in the Multiwalled Carbon Nanotubes  market is Chengdu Organic Chemistry Co., </a:t>
            </a:r>
            <a:r>
              <a:rPr lang="en-US"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CNano</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 Technology Limited, LG Chem, </a:t>
            </a:r>
            <a:r>
              <a:rPr lang="en-US"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Nanocyl</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 S.A., Showa Denko K.K. and Arkema Inc. These top five operating players have a manufacturing capacity of more than 400 tonnes and usually serve the industrial applications. There are a huge number of manufacturing facilities that have the capability to manufacture MWCNT for research purposes in small quantities. </a:t>
            </a: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1D18064B-7D72-45C1-9C08-4B57D8823AF4}"/>
              </a:ext>
            </a:extLst>
          </p:cNvPr>
          <p:cNvSpPr/>
          <p:nvPr/>
        </p:nvSpPr>
        <p:spPr>
          <a:xfrm>
            <a:off x="197373" y="3070328"/>
            <a:ext cx="4200948" cy="1090033"/>
          </a:xfrm>
          <a:prstGeom prst="rect">
            <a:avLst/>
          </a:prstGeom>
          <a:no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global market of the Multiwalled Carbon Nanotubes will be dominated by Plastics and Composite Industry followed by Electrical and Electronics Industry with a market share of 54.12% and 27.76% in 2021. Based on the properties required in the end product, the concentration of MWCNT is varied. </a:t>
            </a: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just"/>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6" name="Chart 15">
            <a:extLst>
              <a:ext uri="{FF2B5EF4-FFF2-40B4-BE49-F238E27FC236}">
                <a16:creationId xmlns:a16="http://schemas.microsoft.com/office/drawing/2014/main" id="{E899F3B9-9CDA-402C-8337-17DB82FE0688}"/>
              </a:ext>
            </a:extLst>
          </p:cNvPr>
          <p:cNvGraphicFramePr/>
          <p:nvPr>
            <p:extLst>
              <p:ext uri="{D42A27DB-BD31-4B8C-83A1-F6EECF244321}">
                <p14:modId xmlns:p14="http://schemas.microsoft.com/office/powerpoint/2010/main" val="1248968727"/>
              </p:ext>
            </p:extLst>
          </p:nvPr>
        </p:nvGraphicFramePr>
        <p:xfrm>
          <a:off x="4627365" y="4692102"/>
          <a:ext cx="4124568" cy="2165898"/>
        </p:xfrm>
        <a:graphic>
          <a:graphicData uri="http://schemas.openxmlformats.org/drawingml/2006/chart">
            <c:chart xmlns:c="http://schemas.openxmlformats.org/drawingml/2006/chart" xmlns:r="http://schemas.openxmlformats.org/officeDocument/2006/relationships" r:id="rId4"/>
          </a:graphicData>
        </a:graphic>
      </p:graphicFrame>
      <p:sp>
        <p:nvSpPr>
          <p:cNvPr id="17" name="TextBox 16">
            <a:extLst>
              <a:ext uri="{FF2B5EF4-FFF2-40B4-BE49-F238E27FC236}">
                <a16:creationId xmlns:a16="http://schemas.microsoft.com/office/drawing/2014/main" id="{78CA6A4B-2F39-459A-AE68-943808AED39C}"/>
              </a:ext>
            </a:extLst>
          </p:cNvPr>
          <p:cNvSpPr txBox="1"/>
          <p:nvPr/>
        </p:nvSpPr>
        <p:spPr>
          <a:xfrm>
            <a:off x="4657362" y="4160361"/>
            <a:ext cx="4124569" cy="522900"/>
          </a:xfrm>
          <a:prstGeom prst="rect">
            <a:avLst/>
          </a:prstGeom>
          <a:noFill/>
        </p:spPr>
        <p:txBody>
          <a:bodyPr wrap="square" rtlCol="0">
            <a:spAutoFit/>
          </a:bodyPr>
          <a:lstStyle/>
          <a:p>
            <a:pPr>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Global Multiwalled Carbon Nanotubes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Market Share, By Manufacturing Process, By Volume, 2021E</a:t>
            </a:r>
            <a:endPar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Rectangle 17">
            <a:extLst>
              <a:ext uri="{FF2B5EF4-FFF2-40B4-BE49-F238E27FC236}">
                <a16:creationId xmlns:a16="http://schemas.microsoft.com/office/drawing/2014/main" id="{AF06A5A8-26FC-4B5F-9E6F-FB27D6C45E6E}"/>
              </a:ext>
            </a:extLst>
          </p:cNvPr>
          <p:cNvSpPr/>
          <p:nvPr/>
        </p:nvSpPr>
        <p:spPr>
          <a:xfrm>
            <a:off x="4540339" y="5822073"/>
            <a:ext cx="4028423" cy="1058574"/>
          </a:xfrm>
          <a:prstGeom prst="rect">
            <a:avLst/>
          </a:prstGeom>
          <a:no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sz="8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itle 1">
            <a:extLst>
              <a:ext uri="{FF2B5EF4-FFF2-40B4-BE49-F238E27FC236}">
                <a16:creationId xmlns:a16="http://schemas.microsoft.com/office/drawing/2014/main" id="{FA9781B3-C7EF-491E-88F8-9BB8B820B037}"/>
              </a:ext>
            </a:extLst>
          </p:cNvPr>
          <p:cNvSpPr txBox="1">
            <a:spLocks/>
          </p:cNvSpPr>
          <p:nvPr/>
        </p:nvSpPr>
        <p:spPr>
          <a:xfrm>
            <a:off x="197373" y="193665"/>
            <a:ext cx="6915978" cy="42115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800" b="1" dirty="0">
                <a:latin typeface="Calibri "/>
                <a:cs typeface="Arial" panose="020B0604020202020204" pitchFamily="34" charset="0"/>
              </a:rPr>
              <a:t>Key Insights : Global Multiwalled Carbon Nanotubes  Market</a:t>
            </a:r>
          </a:p>
        </p:txBody>
      </p:sp>
      <p:graphicFrame>
        <p:nvGraphicFramePr>
          <p:cNvPr id="29" name="Diagram 28">
            <a:extLst>
              <a:ext uri="{FF2B5EF4-FFF2-40B4-BE49-F238E27FC236}">
                <a16:creationId xmlns:a16="http://schemas.microsoft.com/office/drawing/2014/main" id="{29CF6846-DE3B-4DE4-94D7-E71F35EFFF91}"/>
              </a:ext>
            </a:extLst>
          </p:cNvPr>
          <p:cNvGraphicFramePr/>
          <p:nvPr>
            <p:extLst>
              <p:ext uri="{D42A27DB-BD31-4B8C-83A1-F6EECF244321}">
                <p14:modId xmlns:p14="http://schemas.microsoft.com/office/powerpoint/2010/main" val="3456584479"/>
              </p:ext>
            </p:extLst>
          </p:nvPr>
        </p:nvGraphicFramePr>
        <p:xfrm>
          <a:off x="-649550" y="4083511"/>
          <a:ext cx="5703077" cy="29465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Picture 11">
            <a:extLst>
              <a:ext uri="{FF2B5EF4-FFF2-40B4-BE49-F238E27FC236}">
                <a16:creationId xmlns:a16="http://schemas.microsoft.com/office/drawing/2014/main" id="{2D605782-047C-4110-918D-83F246FAE77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Tree>
    <p:extLst>
      <p:ext uri="{BB962C8B-B14F-4D97-AF65-F5344CB8AC3E}">
        <p14:creationId xmlns:p14="http://schemas.microsoft.com/office/powerpoint/2010/main" val="2433227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5B7F88-DB6D-41C0-B767-35A575C96C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9" name="Text Placeholder 3">
            <a:extLst>
              <a:ext uri="{FF2B5EF4-FFF2-40B4-BE49-F238E27FC236}">
                <a16:creationId xmlns:a16="http://schemas.microsoft.com/office/drawing/2014/main" id="{365FD590-4589-4C4D-B21D-72748BCBBD0A}"/>
              </a:ext>
            </a:extLst>
          </p:cNvPr>
          <p:cNvSpPr txBox="1">
            <a:spLocks/>
          </p:cNvSpPr>
          <p:nvPr/>
        </p:nvSpPr>
        <p:spPr>
          <a:xfrm>
            <a:off x="174573" y="182682"/>
            <a:ext cx="7736404" cy="363107"/>
          </a:xfrm>
          <a:prstGeom prst="rect">
            <a:avLst/>
          </a:prstGeom>
        </p:spPr>
        <p:txBody>
          <a:bodyPr vert="horz" lIns="91440" tIns="45720" rIns="91440" bIns="45720" rtlCol="0" anchor="ctr">
            <a:noAutofit/>
          </a:bodyPr>
          <a:lstStyle>
            <a:defPPr>
              <a:defRPr lang="en-US"/>
            </a:defPPr>
            <a:lvl1pPr marR="0" lvl="0" indent="0" fontAlgn="auto">
              <a:lnSpc>
                <a:spcPts val="1700"/>
              </a:lnSpc>
              <a:spcBef>
                <a:spcPct val="0"/>
              </a:spcBef>
              <a:spcAft>
                <a:spcPts val="0"/>
              </a:spcAft>
              <a:buClrTx/>
              <a:buSzTx/>
              <a:buFontTx/>
              <a:buNone/>
              <a:tabLst/>
              <a:defRPr b="1">
                <a:latin typeface="Calibri "/>
                <a:ea typeface="+mj-ea"/>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IN" dirty="0"/>
              <a:t>Recommendations for HPCL Research &amp; Development Team</a:t>
            </a:r>
          </a:p>
        </p:txBody>
      </p:sp>
      <p:sp>
        <p:nvSpPr>
          <p:cNvPr id="5" name="Rectangle 4">
            <a:extLst>
              <a:ext uri="{FF2B5EF4-FFF2-40B4-BE49-F238E27FC236}">
                <a16:creationId xmlns:a16="http://schemas.microsoft.com/office/drawing/2014/main" id="{329F8EA8-28AD-4E87-8BB5-CC10384D076E}"/>
              </a:ext>
            </a:extLst>
          </p:cNvPr>
          <p:cNvSpPr/>
          <p:nvPr/>
        </p:nvSpPr>
        <p:spPr>
          <a:xfrm>
            <a:off x="155193" y="738874"/>
            <a:ext cx="4604377" cy="34278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Multiwalled Carbon Nanotubes Production Methods</a:t>
            </a:r>
          </a:p>
        </p:txBody>
      </p:sp>
      <p:sp>
        <p:nvSpPr>
          <p:cNvPr id="6" name="TextBox 20">
            <a:extLst>
              <a:ext uri="{FF2B5EF4-FFF2-40B4-BE49-F238E27FC236}">
                <a16:creationId xmlns:a16="http://schemas.microsoft.com/office/drawing/2014/main" id="{5D68E720-C776-49D7-B527-1C4737CAB8F7}"/>
              </a:ext>
            </a:extLst>
          </p:cNvPr>
          <p:cNvSpPr txBox="1"/>
          <p:nvPr/>
        </p:nvSpPr>
        <p:spPr>
          <a:xfrm>
            <a:off x="88742" y="1129014"/>
            <a:ext cx="4737278" cy="191943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indent="-171450" algn="just">
              <a:lnSpc>
                <a:spcPct val="150000"/>
              </a:lnSpc>
              <a:buFont typeface="Arial" panose="020B0604020202020204" pitchFamily="34" charset="0"/>
              <a:buChar char="•"/>
              <a:defRPr/>
            </a:pPr>
            <a:r>
              <a:rPr lang="en-IN" sz="1050" b="1" dirty="0">
                <a:latin typeface="Verdana" panose="020B0604030504040204" pitchFamily="34" charset="0"/>
                <a:ea typeface="Verdana" panose="020B0604030504040204" pitchFamily="34" charset="0"/>
                <a:cs typeface="Verdana" panose="020B0604030504040204" pitchFamily="34" charset="0"/>
              </a:rPr>
              <a:t>High Pressure Carbon Monoxide Reaction (</a:t>
            </a:r>
            <a:r>
              <a:rPr lang="en-IN" sz="1050" b="1" dirty="0" err="1">
                <a:latin typeface="Verdana" panose="020B0604030504040204" pitchFamily="34" charset="0"/>
                <a:ea typeface="Verdana" panose="020B0604030504040204" pitchFamily="34" charset="0"/>
                <a:cs typeface="Verdana" panose="020B0604030504040204" pitchFamily="34" charset="0"/>
              </a:rPr>
              <a:t>HiPco</a:t>
            </a:r>
            <a:r>
              <a:rPr lang="en-IN" sz="1050" b="1" dirty="0">
                <a:latin typeface="Verdana" panose="020B0604030504040204" pitchFamily="34" charset="0"/>
                <a:ea typeface="Verdana" panose="020B0604030504040204" pitchFamily="34" charset="0"/>
                <a:cs typeface="Verdana" panose="020B0604030504040204" pitchFamily="34" charset="0"/>
              </a:rPr>
              <a:t>) Method: </a:t>
            </a:r>
            <a:r>
              <a:rPr lang="en-IN" sz="1000" dirty="0">
                <a:latin typeface="Verdana" panose="020B0604030504040204" pitchFamily="34" charset="0"/>
                <a:ea typeface="Verdana" panose="020B0604030504040204" pitchFamily="34" charset="0"/>
                <a:cs typeface="Verdana" panose="020B0604030504040204" pitchFamily="34" charset="0"/>
              </a:rPr>
              <a:t>In this method, the catalyst is introduced in the gas phase. The hydrocarbon gas and the catalyst are fed into a furnace in gas phase that is followed by catalytic reaction. This method is mostly preferred for large scale synthesis of nanotubes. In most cases, hot carbon monoxide which when reacted with iron pentacarbonyl, Fe(CO)5, forms Multi-wall carbon nanotubes (Multiwalled Carbon Nanotubes). </a:t>
            </a:r>
          </a:p>
        </p:txBody>
      </p:sp>
      <p:sp>
        <p:nvSpPr>
          <p:cNvPr id="7" name="TextBox 20">
            <a:extLst>
              <a:ext uri="{FF2B5EF4-FFF2-40B4-BE49-F238E27FC236}">
                <a16:creationId xmlns:a16="http://schemas.microsoft.com/office/drawing/2014/main" id="{048853C4-A47B-4712-A8C9-840CB60094DB}"/>
              </a:ext>
            </a:extLst>
          </p:cNvPr>
          <p:cNvSpPr txBox="1"/>
          <p:nvPr/>
        </p:nvSpPr>
        <p:spPr>
          <a:xfrm>
            <a:off x="0" y="3545384"/>
            <a:ext cx="4759570" cy="2379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indent="-171450" algn="just">
              <a:lnSpc>
                <a:spcPct val="150000"/>
              </a:lnSpc>
              <a:buFont typeface="Arial" panose="020B0604020202020204" pitchFamily="34" charset="0"/>
              <a:buChar char="•"/>
              <a:defRPr/>
            </a:pPr>
            <a:r>
              <a:rPr lang="en-IN" sz="1000" b="1" dirty="0">
                <a:latin typeface="Verdana" panose="020B0604030504040204" pitchFamily="34" charset="0"/>
                <a:ea typeface="Verdana" panose="020B0604030504040204" pitchFamily="34" charset="0"/>
                <a:cs typeface="Verdana" panose="020B0604030504040204" pitchFamily="34" charset="0"/>
              </a:rPr>
              <a:t>Chemical Vapor Deposition (CVD) Method: </a:t>
            </a:r>
            <a:r>
              <a:rPr lang="en-IN" sz="1000" dirty="0">
                <a:latin typeface="Verdana" panose="020B0604030504040204" pitchFamily="34" charset="0"/>
                <a:ea typeface="Verdana" panose="020B0604030504040204" pitchFamily="34" charset="0"/>
                <a:cs typeface="Verdana" panose="020B0604030504040204" pitchFamily="34" charset="0"/>
              </a:rPr>
              <a:t>It is a chemical process used for producing solid materials with high quality and high-performance. The wafer or substrate is exposed to the volatile precursors. It reacts and decomposes the substrate surface to produce the desired deposit. In this method, coal gas is fed into a horizontal quartz reactor that has two stage furnace. The production rate of Multiwalled Carbon Nanotubes increases with the coal gas flow rate. CNTs filled with iron carbide-oxide are produced from CVD by using coal gas at 950oC with ferrocene as a catalyst.</a:t>
            </a:r>
          </a:p>
          <a:p>
            <a:pPr marL="171450" indent="-171450" algn="just">
              <a:lnSpc>
                <a:spcPct val="150000"/>
              </a:lnSpc>
              <a:buFont typeface="Arial" panose="020B0604020202020204" pitchFamily="34" charset="0"/>
              <a:buChar char="•"/>
              <a:defRPr/>
            </a:pPr>
            <a:endParaRPr lang="en-IN" sz="105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8" name="Table 6">
            <a:extLst>
              <a:ext uri="{FF2B5EF4-FFF2-40B4-BE49-F238E27FC236}">
                <a16:creationId xmlns:a16="http://schemas.microsoft.com/office/drawing/2014/main" id="{814D7EBB-4175-4689-ABAC-2DB8DEFF7860}"/>
              </a:ext>
            </a:extLst>
          </p:cNvPr>
          <p:cNvGraphicFramePr>
            <a:graphicFrameLocks noGrp="1"/>
          </p:cNvGraphicFramePr>
          <p:nvPr>
            <p:extLst>
              <p:ext uri="{D42A27DB-BD31-4B8C-83A1-F6EECF244321}">
                <p14:modId xmlns:p14="http://schemas.microsoft.com/office/powerpoint/2010/main" val="3434705733"/>
              </p:ext>
            </p:extLst>
          </p:nvPr>
        </p:nvGraphicFramePr>
        <p:xfrm>
          <a:off x="327380" y="6068523"/>
          <a:ext cx="4509663" cy="548640"/>
        </p:xfrm>
        <a:graphic>
          <a:graphicData uri="http://schemas.openxmlformats.org/drawingml/2006/table">
            <a:tbl>
              <a:tblPr firstRow="1" bandRow="1">
                <a:tableStyleId>{616DA210-FB5B-4158-B5E0-FEB733F419BA}</a:tableStyleId>
              </a:tblPr>
              <a:tblGrid>
                <a:gridCol w="1180667">
                  <a:extLst>
                    <a:ext uri="{9D8B030D-6E8A-4147-A177-3AD203B41FA5}">
                      <a16:colId xmlns:a16="http://schemas.microsoft.com/office/drawing/2014/main" val="925157431"/>
                    </a:ext>
                  </a:extLst>
                </a:gridCol>
                <a:gridCol w="3328996">
                  <a:extLst>
                    <a:ext uri="{9D8B030D-6E8A-4147-A177-3AD203B41FA5}">
                      <a16:colId xmlns:a16="http://schemas.microsoft.com/office/drawing/2014/main" val="4011201570"/>
                    </a:ext>
                  </a:extLst>
                </a:gridCol>
              </a:tblGrid>
              <a:tr h="393751">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Raw Materials Used</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Carbon Monoxide, Graphite, Hydrocarbon Feedstock (Methane,</a:t>
                      </a:r>
                    </a:p>
                    <a:p>
                      <a:pPr algn="ctr"/>
                      <a:r>
                        <a:rPr lang="en-US" sz="1000" b="0" dirty="0">
                          <a:latin typeface="Verdana" panose="020B0604030504040204" pitchFamily="34" charset="0"/>
                          <a:ea typeface="Verdana" panose="020B0604030504040204" pitchFamily="34" charset="0"/>
                          <a:cs typeface="Verdana" panose="020B0604030504040204" pitchFamily="34" charset="0"/>
                        </a:rPr>
                        <a:t>Acetylene etc.)</a:t>
                      </a:r>
                      <a:endParaRPr lang="en-IN" sz="1000" b="0" dirty="0">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260657280"/>
                  </a:ext>
                </a:extLst>
              </a:tr>
            </a:tbl>
          </a:graphicData>
        </a:graphic>
      </p:graphicFrame>
      <p:graphicFrame>
        <p:nvGraphicFramePr>
          <p:cNvPr id="9" name="Table 6">
            <a:extLst>
              <a:ext uri="{FF2B5EF4-FFF2-40B4-BE49-F238E27FC236}">
                <a16:creationId xmlns:a16="http://schemas.microsoft.com/office/drawing/2014/main" id="{70A90E96-85C9-48EB-AA2B-D7D62F99176B}"/>
              </a:ext>
            </a:extLst>
          </p:cNvPr>
          <p:cNvGraphicFramePr>
            <a:graphicFrameLocks noGrp="1"/>
          </p:cNvGraphicFramePr>
          <p:nvPr>
            <p:extLst>
              <p:ext uri="{D42A27DB-BD31-4B8C-83A1-F6EECF244321}">
                <p14:modId xmlns:p14="http://schemas.microsoft.com/office/powerpoint/2010/main" val="2599378136"/>
              </p:ext>
            </p:extLst>
          </p:nvPr>
        </p:nvGraphicFramePr>
        <p:xfrm>
          <a:off x="174573" y="3086807"/>
          <a:ext cx="4664056" cy="396240"/>
        </p:xfrm>
        <a:graphic>
          <a:graphicData uri="http://schemas.openxmlformats.org/drawingml/2006/table">
            <a:tbl>
              <a:tblPr firstRow="1" bandRow="1">
                <a:tableStyleId>{616DA210-FB5B-4158-B5E0-FEB733F419BA}</a:tableStyleId>
              </a:tblPr>
              <a:tblGrid>
                <a:gridCol w="1221088">
                  <a:extLst>
                    <a:ext uri="{9D8B030D-6E8A-4147-A177-3AD203B41FA5}">
                      <a16:colId xmlns:a16="http://schemas.microsoft.com/office/drawing/2014/main" val="925157431"/>
                    </a:ext>
                  </a:extLst>
                </a:gridCol>
                <a:gridCol w="3442968">
                  <a:extLst>
                    <a:ext uri="{9D8B030D-6E8A-4147-A177-3AD203B41FA5}">
                      <a16:colId xmlns:a16="http://schemas.microsoft.com/office/drawing/2014/main" val="4011201570"/>
                    </a:ext>
                  </a:extLst>
                </a:gridCol>
              </a:tblGrid>
              <a:tr h="393751">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Raw Materials Used</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Carbon Monoxide, Iron Carbonyl, Graphite</a:t>
                      </a:r>
                      <a:endParaRPr lang="en-IN" sz="1000" b="0" dirty="0">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260657280"/>
                  </a:ext>
                </a:extLst>
              </a:tr>
            </a:tbl>
          </a:graphicData>
        </a:graphic>
      </p:graphicFrame>
      <p:sp>
        <p:nvSpPr>
          <p:cNvPr id="11" name="TextBox 10">
            <a:extLst>
              <a:ext uri="{FF2B5EF4-FFF2-40B4-BE49-F238E27FC236}">
                <a16:creationId xmlns:a16="http://schemas.microsoft.com/office/drawing/2014/main" id="{3F05576D-4B01-4C63-BD24-C46558ECC9FC}"/>
              </a:ext>
            </a:extLst>
          </p:cNvPr>
          <p:cNvSpPr txBox="1"/>
          <p:nvPr/>
        </p:nvSpPr>
        <p:spPr>
          <a:xfrm>
            <a:off x="4941854" y="1172188"/>
            <a:ext cx="4113404" cy="2323713"/>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Catalytic Chemical Vapor Deposition (CCVD) is the most popular manufacturing process of Multiwalled Carbon Nanotubes followed by Chemical Vapor Deposition (CVD). These two processes are similar with small variation in the manufacturing process. CCVD requires catalyst that helps in reducing the temperature of the manufacturing process and provides higher selectivity of the product. CCVD is also simpler than CVD and thus is preferred mode of manufacturing globally. </a:t>
            </a: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buSzPct val="177000"/>
              <a:buFont typeface="Arial" panose="020B0604020202020204" pitchFamily="34" charset="0"/>
              <a:buChar char="•"/>
            </a:pPr>
            <a:endParaRPr lang="en-IN" sz="10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2" name="Table 11">
            <a:extLst>
              <a:ext uri="{FF2B5EF4-FFF2-40B4-BE49-F238E27FC236}">
                <a16:creationId xmlns:a16="http://schemas.microsoft.com/office/drawing/2014/main" id="{54BC1686-9644-4C05-875A-8B41387CBECB}"/>
              </a:ext>
            </a:extLst>
          </p:cNvPr>
          <p:cNvGraphicFramePr>
            <a:graphicFrameLocks noGrp="1"/>
          </p:cNvGraphicFramePr>
          <p:nvPr>
            <p:extLst>
              <p:ext uri="{D42A27DB-BD31-4B8C-83A1-F6EECF244321}">
                <p14:modId xmlns:p14="http://schemas.microsoft.com/office/powerpoint/2010/main" val="605019071"/>
              </p:ext>
            </p:extLst>
          </p:nvPr>
        </p:nvGraphicFramePr>
        <p:xfrm>
          <a:off x="5086950" y="3917292"/>
          <a:ext cx="3856209" cy="2017135"/>
        </p:xfrm>
        <a:graphic>
          <a:graphicData uri="http://schemas.openxmlformats.org/drawingml/2006/table">
            <a:tbl>
              <a:tblPr>
                <a:tableStyleId>{69CF1AB2-1976-4502-BF36-3FF5EA218861}</a:tableStyleId>
              </a:tblPr>
              <a:tblGrid>
                <a:gridCol w="1285403">
                  <a:extLst>
                    <a:ext uri="{9D8B030D-6E8A-4147-A177-3AD203B41FA5}">
                      <a16:colId xmlns:a16="http://schemas.microsoft.com/office/drawing/2014/main" val="2400571121"/>
                    </a:ext>
                  </a:extLst>
                </a:gridCol>
                <a:gridCol w="1285403">
                  <a:extLst>
                    <a:ext uri="{9D8B030D-6E8A-4147-A177-3AD203B41FA5}">
                      <a16:colId xmlns:a16="http://schemas.microsoft.com/office/drawing/2014/main" val="2890154571"/>
                    </a:ext>
                  </a:extLst>
                </a:gridCol>
                <a:gridCol w="1285403">
                  <a:extLst>
                    <a:ext uri="{9D8B030D-6E8A-4147-A177-3AD203B41FA5}">
                      <a16:colId xmlns:a16="http://schemas.microsoft.com/office/drawing/2014/main" val="3423213248"/>
                    </a:ext>
                  </a:extLst>
                </a:gridCol>
              </a:tblGrid>
              <a:tr h="255915">
                <a:tc>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Case</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Research Multiwalled Carbon Nanotubes</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Industrial Multiwalled Carbon Nanotubes</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51122978"/>
                  </a:ext>
                </a:extLst>
              </a:tr>
              <a:tr h="383875">
                <a:tc>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Scale of Production</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a:effectLst/>
                          <a:latin typeface="Verdana" panose="020B0604030504040204" pitchFamily="34" charset="0"/>
                          <a:ea typeface="Verdana" panose="020B0604030504040204" pitchFamily="34" charset="0"/>
                          <a:cs typeface="Verdana" panose="020B0604030504040204" pitchFamily="34" charset="0"/>
                        </a:rPr>
                        <a:t>Low</a:t>
                      </a:r>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High</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798513942"/>
                  </a:ext>
                </a:extLst>
              </a:tr>
              <a:tr h="255915">
                <a:tc>
                  <a:txBody>
                    <a:bodyPr/>
                    <a:lstStyle/>
                    <a:p>
                      <a:pPr algn="ctr" fontAlgn="b"/>
                      <a:r>
                        <a:rPr lang="en-IN" sz="1000" b="1" u="none" strike="noStrike">
                          <a:effectLst/>
                          <a:latin typeface="Verdana" panose="020B0604030504040204" pitchFamily="34" charset="0"/>
                          <a:ea typeface="Verdana" panose="020B0604030504040204" pitchFamily="34" charset="0"/>
                          <a:cs typeface="Verdana" panose="020B0604030504040204" pitchFamily="34" charset="0"/>
                        </a:rPr>
                        <a:t>Reactor Type</a:t>
                      </a:r>
                      <a:endParaRPr lang="en-IN" sz="10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Fixed Bed</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Fluidized Bed</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966781493"/>
                  </a:ext>
                </a:extLst>
              </a:tr>
              <a:tr h="255915">
                <a:tc>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Type of Operation</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Batch</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a:effectLst/>
                          <a:latin typeface="Verdana" panose="020B0604030504040204" pitchFamily="34" charset="0"/>
                          <a:ea typeface="Verdana" panose="020B0604030504040204" pitchFamily="34" charset="0"/>
                          <a:cs typeface="Verdana" panose="020B0604030504040204" pitchFamily="34" charset="0"/>
                        </a:rPr>
                        <a:t>Continuous</a:t>
                      </a:r>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517709970"/>
                  </a:ext>
                </a:extLst>
              </a:tr>
              <a:tr h="255915">
                <a:tc>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Yield (m/m)</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 50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 200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8541951"/>
                  </a:ext>
                </a:extLst>
              </a:tr>
              <a:tr h="255915">
                <a:tc>
                  <a:txBody>
                    <a:bodyPr/>
                    <a:lstStyle/>
                    <a:p>
                      <a:pPr algn="ctr"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Growth Time (h)</a:t>
                      </a:r>
                      <a:endParaRPr lang="en-IN"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a:effectLst/>
                          <a:latin typeface="Verdana" panose="020B0604030504040204" pitchFamily="34" charset="0"/>
                          <a:ea typeface="Verdana" panose="020B0604030504040204" pitchFamily="34" charset="0"/>
                          <a:cs typeface="Verdana" panose="020B0604030504040204" pitchFamily="34" charset="0"/>
                        </a:rPr>
                        <a:t>2</a:t>
                      </a:r>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0.5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204159355"/>
                  </a:ext>
                </a:extLst>
              </a:tr>
            </a:tbl>
          </a:graphicData>
        </a:graphic>
      </p:graphicFrame>
    </p:spTree>
    <p:extLst>
      <p:ext uri="{BB962C8B-B14F-4D97-AF65-F5344CB8AC3E}">
        <p14:creationId xmlns:p14="http://schemas.microsoft.com/office/powerpoint/2010/main" val="3855961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roof&#10;&#10;Description automatically generated">
            <a:extLst>
              <a:ext uri="{FF2B5EF4-FFF2-40B4-BE49-F238E27FC236}">
                <a16:creationId xmlns:a16="http://schemas.microsoft.com/office/drawing/2014/main" id="{7657CFB0-A942-439D-8877-A467354BE2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219"/>
            <a:ext cx="9144000" cy="5767951"/>
          </a:xfrm>
          <a:prstGeom prst="rect">
            <a:avLst/>
          </a:prstGeom>
        </p:spPr>
      </p:pic>
      <p:pic>
        <p:nvPicPr>
          <p:cNvPr id="21" name="Picture 20" descr="A picture containing clipart&#10;&#10;Description generated with high confidence">
            <a:extLst>
              <a:ext uri="{FF2B5EF4-FFF2-40B4-BE49-F238E27FC236}">
                <a16:creationId xmlns:a16="http://schemas.microsoft.com/office/drawing/2014/main" id="{1E7CD3CA-1772-459A-868E-A9064547F7E1}"/>
              </a:ext>
            </a:extLst>
          </p:cNvPr>
          <p:cNvPicPr>
            <a:picLocks noChangeAspect="1"/>
          </p:cNvPicPr>
          <p:nvPr/>
        </p:nvPicPr>
        <p:blipFill rotWithShape="1">
          <a:blip r:embed="rId3">
            <a:extLst>
              <a:ext uri="{28A0092B-C50C-407E-A947-70E740481C1C}">
                <a14:useLocalDpi xmlns:a14="http://schemas.microsoft.com/office/drawing/2010/main" val="0"/>
              </a:ext>
            </a:extLst>
          </a:blip>
          <a:srcRect l="9641" t="-705" r="16385"/>
          <a:stretch/>
        </p:blipFill>
        <p:spPr>
          <a:xfrm>
            <a:off x="0" y="85746"/>
            <a:ext cx="9144002" cy="6405154"/>
          </a:xfrm>
          <a:prstGeom prst="rect">
            <a:avLst/>
          </a:prstGeom>
        </p:spPr>
      </p:pic>
      <p:sp>
        <p:nvSpPr>
          <p:cNvPr id="12" name="Rectangle 11">
            <a:extLst>
              <a:ext uri="{FF2B5EF4-FFF2-40B4-BE49-F238E27FC236}">
                <a16:creationId xmlns:a16="http://schemas.microsoft.com/office/drawing/2014/main" id="{63977FA2-2584-483B-BEA5-C4C09F2B1DB2}"/>
              </a:ext>
            </a:extLst>
          </p:cNvPr>
          <p:cNvSpPr/>
          <p:nvPr/>
        </p:nvSpPr>
        <p:spPr>
          <a:xfrm>
            <a:off x="-50507" y="2584870"/>
            <a:ext cx="4220308" cy="1477328"/>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rPr>
              <a:t>GLOBAL HIGH TEMPERATURE MOLTEN SALTS FOR HEAT EXCHANGE APPLICATIONS MARKET OVERVIEW</a:t>
            </a:r>
          </a:p>
          <a:p>
            <a:pPr marL="0" marR="0" lvl="0" indent="0" defTabSz="4572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endParaRPr>
          </a:p>
        </p:txBody>
      </p:sp>
      <p:sp>
        <p:nvSpPr>
          <p:cNvPr id="3" name="Rectangle 2">
            <a:extLst>
              <a:ext uri="{FF2B5EF4-FFF2-40B4-BE49-F238E27FC236}">
                <a16:creationId xmlns:a16="http://schemas.microsoft.com/office/drawing/2014/main" id="{C53A406B-DEAA-49F7-99F7-15974B109246}"/>
              </a:ext>
            </a:extLst>
          </p:cNvPr>
          <p:cNvSpPr/>
          <p:nvPr/>
        </p:nvSpPr>
        <p:spPr>
          <a:xfrm>
            <a:off x="-50509" y="1887563"/>
            <a:ext cx="2010807" cy="671851"/>
          </a:xfrm>
          <a:prstGeom prst="rect">
            <a:avLst/>
          </a:prstGeom>
        </p:spPr>
        <p:txBody>
          <a:bodyPr wrap="non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IN" sz="2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rPr>
              <a:t>2015 – 2040</a:t>
            </a:r>
            <a:endParaRPr kumimoji="0" lang="en-IN" sz="1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130C6027-6454-46D1-8305-C9654246BEEA}"/>
              </a:ext>
            </a:extLst>
          </p:cNvPr>
          <p:cNvSpPr txBox="1"/>
          <p:nvPr/>
        </p:nvSpPr>
        <p:spPr>
          <a:xfrm>
            <a:off x="266699" y="5882242"/>
            <a:ext cx="2871410" cy="338554"/>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30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MARKET INTELLIGENCE . CONSULTING</a:t>
            </a:r>
          </a:p>
        </p:txBody>
      </p:sp>
      <p:sp>
        <p:nvSpPr>
          <p:cNvPr id="11" name="TextBox 10">
            <a:extLst>
              <a:ext uri="{FF2B5EF4-FFF2-40B4-BE49-F238E27FC236}">
                <a16:creationId xmlns:a16="http://schemas.microsoft.com/office/drawing/2014/main" id="{295CF68D-B97E-4DF4-AD5B-814F416F9AF1}"/>
              </a:ext>
            </a:extLst>
          </p:cNvPr>
          <p:cNvSpPr txBox="1"/>
          <p:nvPr/>
        </p:nvSpPr>
        <p:spPr>
          <a:xfrm>
            <a:off x="314418" y="6352401"/>
            <a:ext cx="2573926"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www.techsciresearch.com</a:t>
            </a:r>
          </a:p>
        </p:txBody>
      </p:sp>
      <p:pic>
        <p:nvPicPr>
          <p:cNvPr id="10" name="Picture 9" descr="cid:image002.png@01D2F982.F4FD4770">
            <a:extLst>
              <a:ext uri="{FF2B5EF4-FFF2-40B4-BE49-F238E27FC236}">
                <a16:creationId xmlns:a16="http://schemas.microsoft.com/office/drawing/2014/main" id="{8F9E0472-D8A5-4B39-A1F0-D0FBBABBA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187" y="654649"/>
            <a:ext cx="2237021" cy="70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EF7857A5-F57F-4BE3-BF95-3F8D99FA540B}"/>
              </a:ext>
            </a:extLst>
          </p:cNvPr>
          <p:cNvGrpSpPr/>
          <p:nvPr/>
        </p:nvGrpSpPr>
        <p:grpSpPr>
          <a:xfrm>
            <a:off x="-497628" y="4089073"/>
            <a:ext cx="3779431" cy="924996"/>
            <a:chOff x="344583" y="4089073"/>
            <a:chExt cx="3779431" cy="924996"/>
          </a:xfrm>
        </p:grpSpPr>
        <p:sp>
          <p:nvSpPr>
            <p:cNvPr id="14" name="Rectangle 13">
              <a:extLst>
                <a:ext uri="{FF2B5EF4-FFF2-40B4-BE49-F238E27FC236}">
                  <a16:creationId xmlns:a16="http://schemas.microsoft.com/office/drawing/2014/main" id="{C54B0E88-18AD-419F-887C-BC78D5197C56}"/>
                </a:ext>
              </a:extLst>
            </p:cNvPr>
            <p:cNvSpPr/>
            <p:nvPr/>
          </p:nvSpPr>
          <p:spPr>
            <a:xfrm>
              <a:off x="344583" y="4415636"/>
              <a:ext cx="2111815" cy="382092"/>
            </a:xfrm>
            <a:prstGeom prst="rect">
              <a:avLst/>
            </a:prstGeom>
            <a:noFill/>
          </p:spPr>
          <p:txBody>
            <a:bodyPr wrap="square">
              <a:spAutoFit/>
            </a:bodyPr>
            <a:lstStyle/>
            <a:p>
              <a:pPr marL="0" marR="0" lvl="0" indent="0" algn="r" defTabSz="4572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Prepared for :</a:t>
              </a:r>
            </a:p>
          </p:txBody>
        </p:sp>
        <p:pic>
          <p:nvPicPr>
            <p:cNvPr id="16" name="Picture 15" descr="Logo&#10;&#10;Description automatically generated">
              <a:extLst>
                <a:ext uri="{FF2B5EF4-FFF2-40B4-BE49-F238E27FC236}">
                  <a16:creationId xmlns:a16="http://schemas.microsoft.com/office/drawing/2014/main" id="{41BCEE59-C52F-4377-ACB0-99D3F195AF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8934" y="4089073"/>
              <a:ext cx="1545080" cy="924996"/>
            </a:xfrm>
            <a:prstGeom prst="rect">
              <a:avLst/>
            </a:prstGeom>
          </p:spPr>
        </p:pic>
      </p:grpSp>
    </p:spTree>
    <p:extLst>
      <p:ext uri="{BB962C8B-B14F-4D97-AF65-F5344CB8AC3E}">
        <p14:creationId xmlns:p14="http://schemas.microsoft.com/office/powerpoint/2010/main" val="63376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Background pattern&#10;&#10;Description automatically generated">
            <a:extLst>
              <a:ext uri="{FF2B5EF4-FFF2-40B4-BE49-F238E27FC236}">
                <a16:creationId xmlns:a16="http://schemas.microsoft.com/office/drawing/2014/main" id="{115811A1-B4F9-4B0D-B62B-EFE4C55404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3882"/>
            <a:ext cx="9144000" cy="6224117"/>
          </a:xfrm>
          <a:prstGeom prst="rect">
            <a:avLst/>
          </a:prstGeom>
        </p:spPr>
      </p:pic>
      <p:sp>
        <p:nvSpPr>
          <p:cNvPr id="5" name="TextBox 4">
            <a:extLst>
              <a:ext uri="{FF2B5EF4-FFF2-40B4-BE49-F238E27FC236}">
                <a16:creationId xmlns:a16="http://schemas.microsoft.com/office/drawing/2014/main" id="{300B1488-A22D-4160-9835-597E8C810C84}"/>
              </a:ext>
            </a:extLst>
          </p:cNvPr>
          <p:cNvSpPr txBox="1"/>
          <p:nvPr/>
        </p:nvSpPr>
        <p:spPr>
          <a:xfrm>
            <a:off x="171137" y="755838"/>
            <a:ext cx="4826834" cy="522900"/>
          </a:xfrm>
          <a:prstGeom prst="rect">
            <a:avLst/>
          </a:prstGeom>
          <a:noFill/>
        </p:spPr>
        <p:txBody>
          <a:bodyPr wrap="square" rtlCol="0">
            <a:spAutoFit/>
          </a:bodyPr>
          <a:lstStyle/>
          <a:p>
            <a:pPr lvl="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Global High Temperature Molten Salts Demand</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2015, 2020, 2021E and 2040F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Thousand Tonnes</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aphicFrame>
        <p:nvGraphicFramePr>
          <p:cNvPr id="6" name="Chart 5">
            <a:extLst>
              <a:ext uri="{FF2B5EF4-FFF2-40B4-BE49-F238E27FC236}">
                <a16:creationId xmlns:a16="http://schemas.microsoft.com/office/drawing/2014/main" id="{807B7E6B-615C-41F9-AC3D-6C3F8D51AE94}"/>
              </a:ext>
            </a:extLst>
          </p:cNvPr>
          <p:cNvGraphicFramePr/>
          <p:nvPr>
            <p:extLst>
              <p:ext uri="{D42A27DB-BD31-4B8C-83A1-F6EECF244321}">
                <p14:modId xmlns:p14="http://schemas.microsoft.com/office/powerpoint/2010/main" val="4090721013"/>
              </p:ext>
            </p:extLst>
          </p:nvPr>
        </p:nvGraphicFramePr>
        <p:xfrm>
          <a:off x="85986" y="1097067"/>
          <a:ext cx="4724554" cy="1356424"/>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0AD8BB95-288D-4FBA-BEEE-0474BAA4C014}"/>
              </a:ext>
            </a:extLst>
          </p:cNvPr>
          <p:cNvSpPr txBox="1"/>
          <p:nvPr/>
        </p:nvSpPr>
        <p:spPr>
          <a:xfrm>
            <a:off x="96001" y="4785636"/>
            <a:ext cx="4901969" cy="522900"/>
          </a:xfrm>
          <a:prstGeom prst="rect">
            <a:avLst/>
          </a:prstGeom>
          <a:noFill/>
        </p:spPr>
        <p:txBody>
          <a:bodyPr wrap="square" rtlCol="0">
            <a:spAutoFit/>
          </a:bodyPr>
          <a:lstStyle/>
          <a:p>
            <a:pPr>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Global High Temperature Molten Salts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Market Share, By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Region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2021E</a:t>
            </a:r>
            <a:endPar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8" name="Chart 17">
            <a:extLst>
              <a:ext uri="{FF2B5EF4-FFF2-40B4-BE49-F238E27FC236}">
                <a16:creationId xmlns:a16="http://schemas.microsoft.com/office/drawing/2014/main" id="{B79D264D-6337-4C9A-A35C-7C8C5578447A}"/>
              </a:ext>
            </a:extLst>
          </p:cNvPr>
          <p:cNvGraphicFramePr/>
          <p:nvPr>
            <p:extLst>
              <p:ext uri="{D42A27DB-BD31-4B8C-83A1-F6EECF244321}">
                <p14:modId xmlns:p14="http://schemas.microsoft.com/office/powerpoint/2010/main" val="461797944"/>
              </p:ext>
            </p:extLst>
          </p:nvPr>
        </p:nvGraphicFramePr>
        <p:xfrm>
          <a:off x="492186" y="5327597"/>
          <a:ext cx="4109598" cy="1549130"/>
        </p:xfrm>
        <a:graphic>
          <a:graphicData uri="http://schemas.openxmlformats.org/drawingml/2006/chart">
            <c:chart xmlns:c="http://schemas.openxmlformats.org/drawingml/2006/chart" xmlns:r="http://schemas.openxmlformats.org/officeDocument/2006/relationships" r:id="rId4"/>
          </a:graphicData>
        </a:graphic>
      </p:graphicFrame>
      <p:sp>
        <p:nvSpPr>
          <p:cNvPr id="16" name="Title 1">
            <a:extLst>
              <a:ext uri="{FF2B5EF4-FFF2-40B4-BE49-F238E27FC236}">
                <a16:creationId xmlns:a16="http://schemas.microsoft.com/office/drawing/2014/main" id="{BD1684AB-7D85-4B1F-89C1-27D9970EAE12}"/>
              </a:ext>
            </a:extLst>
          </p:cNvPr>
          <p:cNvSpPr txBox="1">
            <a:spLocks/>
          </p:cNvSpPr>
          <p:nvPr/>
        </p:nvSpPr>
        <p:spPr>
          <a:xfrm>
            <a:off x="210625" y="193665"/>
            <a:ext cx="6915978" cy="42115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800" b="1" dirty="0">
                <a:latin typeface="Calibri "/>
                <a:cs typeface="Arial" panose="020B0604020202020204" pitchFamily="34" charset="0"/>
              </a:rPr>
              <a:t>Key Insights : Global High Temperature Molten Salts Market</a:t>
            </a:r>
          </a:p>
        </p:txBody>
      </p:sp>
      <p:grpSp>
        <p:nvGrpSpPr>
          <p:cNvPr id="20" name="Group 19">
            <a:extLst>
              <a:ext uri="{FF2B5EF4-FFF2-40B4-BE49-F238E27FC236}">
                <a16:creationId xmlns:a16="http://schemas.microsoft.com/office/drawing/2014/main" id="{419585DF-2857-411C-90D6-F1120596190D}"/>
              </a:ext>
            </a:extLst>
          </p:cNvPr>
          <p:cNvGrpSpPr/>
          <p:nvPr/>
        </p:nvGrpSpPr>
        <p:grpSpPr>
          <a:xfrm>
            <a:off x="4976646" y="936660"/>
            <a:ext cx="3979935" cy="5590749"/>
            <a:chOff x="5248091" y="876425"/>
            <a:chExt cx="1850969" cy="4526534"/>
          </a:xfrm>
        </p:grpSpPr>
        <p:grpSp>
          <p:nvGrpSpPr>
            <p:cNvPr id="21" name="Group 20">
              <a:extLst>
                <a:ext uri="{FF2B5EF4-FFF2-40B4-BE49-F238E27FC236}">
                  <a16:creationId xmlns:a16="http://schemas.microsoft.com/office/drawing/2014/main" id="{B0B26FFD-19D4-4762-ABF2-165DEA4031D4}"/>
                </a:ext>
              </a:extLst>
            </p:cNvPr>
            <p:cNvGrpSpPr/>
            <p:nvPr/>
          </p:nvGrpSpPr>
          <p:grpSpPr>
            <a:xfrm>
              <a:off x="5365237" y="2209659"/>
              <a:ext cx="1618118" cy="3193300"/>
              <a:chOff x="5365237" y="2064518"/>
              <a:chExt cx="1618118" cy="3193300"/>
            </a:xfrm>
          </p:grpSpPr>
          <p:cxnSp>
            <p:nvCxnSpPr>
              <p:cNvPr id="33" name="Straight Connector 32">
                <a:extLst>
                  <a:ext uri="{FF2B5EF4-FFF2-40B4-BE49-F238E27FC236}">
                    <a16:creationId xmlns:a16="http://schemas.microsoft.com/office/drawing/2014/main" id="{53FD804E-EB8A-4CDC-889C-9113A6A14D27}"/>
                  </a:ext>
                </a:extLst>
              </p:cNvPr>
              <p:cNvCxnSpPr>
                <a:cxnSpLocks/>
              </p:cNvCxnSpPr>
              <p:nvPr/>
            </p:nvCxnSpPr>
            <p:spPr>
              <a:xfrm>
                <a:off x="5365237" y="2064518"/>
                <a:ext cx="1554480" cy="0"/>
              </a:xfrm>
              <a:prstGeom prst="line">
                <a:avLst/>
              </a:prstGeom>
              <a:ln w="28575">
                <a:solidFill>
                  <a:srgbClr val="00AFB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85DB00C-C215-4477-A368-03DF2566B379}"/>
                  </a:ext>
                </a:extLst>
              </p:cNvPr>
              <p:cNvCxnSpPr>
                <a:cxnSpLocks/>
              </p:cNvCxnSpPr>
              <p:nvPr/>
            </p:nvCxnSpPr>
            <p:spPr>
              <a:xfrm>
                <a:off x="5428875" y="3417775"/>
                <a:ext cx="1554480" cy="0"/>
              </a:xfrm>
              <a:prstGeom prst="line">
                <a:avLst/>
              </a:prstGeom>
              <a:ln w="28575">
                <a:solidFill>
                  <a:srgbClr val="18875D"/>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917072C-57F2-4027-95BA-E50BE229B4C8}"/>
                  </a:ext>
                </a:extLst>
              </p:cNvPr>
              <p:cNvCxnSpPr>
                <a:cxnSpLocks/>
              </p:cNvCxnSpPr>
              <p:nvPr/>
            </p:nvCxnSpPr>
            <p:spPr>
              <a:xfrm>
                <a:off x="5367831" y="4478962"/>
                <a:ext cx="1554480" cy="0"/>
              </a:xfrm>
              <a:prstGeom prst="line">
                <a:avLst/>
              </a:prstGeom>
              <a:ln w="28575">
                <a:solidFill>
                  <a:srgbClr val="0869B8"/>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B2176BF-0689-418A-9957-679A98BB8430}"/>
                  </a:ext>
                </a:extLst>
              </p:cNvPr>
              <p:cNvCxnSpPr>
                <a:cxnSpLocks/>
              </p:cNvCxnSpPr>
              <p:nvPr/>
            </p:nvCxnSpPr>
            <p:spPr>
              <a:xfrm>
                <a:off x="5365237" y="5257818"/>
                <a:ext cx="1554480" cy="0"/>
              </a:xfrm>
              <a:prstGeom prst="line">
                <a:avLst/>
              </a:prstGeom>
              <a:ln w="28575">
                <a:solidFill>
                  <a:srgbClr val="910953"/>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F95E9792-E760-45CD-BA42-DB35467004D4}"/>
                </a:ext>
              </a:extLst>
            </p:cNvPr>
            <p:cNvSpPr txBox="1"/>
            <p:nvPr/>
          </p:nvSpPr>
          <p:spPr>
            <a:xfrm>
              <a:off x="5297610" y="876425"/>
              <a:ext cx="1740722" cy="1170936"/>
            </a:xfrm>
            <a:prstGeom prst="rect">
              <a:avLst/>
            </a:prstGeom>
            <a:noFill/>
          </p:spPr>
          <p:txBody>
            <a:bodyPr wrap="square" rtlCol="0">
              <a:spAutoFit/>
            </a:bodyPr>
            <a:lstStyle/>
            <a:p>
              <a:pPr marL="171450" indent="-171450" algn="just">
                <a:lnSpc>
                  <a:spcPct val="150000"/>
                </a:lnSpc>
                <a:buSzPct val="177000"/>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demand is anticipated to increase at a CAGR of 3.38% and reach 7.4 million </a:t>
              </a:r>
              <a:r>
                <a:rPr lang="en-US"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 by 2040 due to rising number of set up of solar power plants globally to save non-renewable sources of energy and generate energy in cost effective and energy efficient manner.</a:t>
              </a:r>
              <a:endParaRPr lang="en-IN" sz="1000" dirty="0">
                <a:latin typeface="Verdana" panose="020B0604030504040204" pitchFamily="34" charset="0"/>
                <a:ea typeface="Verdana" panose="020B0604030504040204" pitchFamily="34" charset="0"/>
                <a:cs typeface="Verdana" panose="020B0604030504040204" pitchFamily="34" charset="0"/>
              </a:endParaRPr>
            </a:p>
          </p:txBody>
        </p:sp>
        <p:sp>
          <p:nvSpPr>
            <p:cNvPr id="24" name="TextBox 23">
              <a:extLst>
                <a:ext uri="{FF2B5EF4-FFF2-40B4-BE49-F238E27FC236}">
                  <a16:creationId xmlns:a16="http://schemas.microsoft.com/office/drawing/2014/main" id="{28040DF5-F5A3-4D5D-AE42-B0B0253AD9A2}"/>
                </a:ext>
              </a:extLst>
            </p:cNvPr>
            <p:cNvSpPr txBox="1"/>
            <p:nvPr/>
          </p:nvSpPr>
          <p:spPr>
            <a:xfrm>
              <a:off x="5248091" y="2341392"/>
              <a:ext cx="1839759" cy="1215397"/>
            </a:xfrm>
            <a:prstGeom prst="rect">
              <a:avLst/>
            </a:prstGeom>
            <a:noFill/>
          </p:spPr>
          <p:txBody>
            <a:bodyPr wrap="square" rtlCol="0">
              <a:spAutoFit/>
            </a:bodyPr>
            <a:lstStyle/>
            <a:p>
              <a:pPr marL="171450" indent="-171450" algn="just">
                <a:lnSpc>
                  <a:spcPct val="150000"/>
                </a:lnSpc>
                <a:buSzPct val="177000"/>
                <a:buFont typeface="Arial" panose="020B0604020202020204" pitchFamily="34" charset="0"/>
                <a:buChar char="•"/>
              </a:pPr>
              <a:r>
                <a:rPr lang="en-IN" sz="1000" dirty="0">
                  <a:latin typeface="Verdana" panose="020B0604030504040204" pitchFamily="34" charset="0"/>
                  <a:ea typeface="Verdana" panose="020B0604030504040204" pitchFamily="34" charset="0"/>
                  <a:cs typeface="Verdana" panose="020B0604030504040204" pitchFamily="34" charset="0"/>
                </a:rPr>
                <a:t>Return of Investments are also high due rising awareness about the solar energy usage and increasing number of solar power plants that use molten salts based thermal energy storage systems. </a:t>
              </a:r>
            </a:p>
          </p:txBody>
        </p:sp>
        <p:sp>
          <p:nvSpPr>
            <p:cNvPr id="26" name="TextBox 25">
              <a:extLst>
                <a:ext uri="{FF2B5EF4-FFF2-40B4-BE49-F238E27FC236}">
                  <a16:creationId xmlns:a16="http://schemas.microsoft.com/office/drawing/2014/main" id="{D98558FD-F07E-40F1-A8EB-E7AAF0CD28AB}"/>
                </a:ext>
              </a:extLst>
            </p:cNvPr>
            <p:cNvSpPr txBox="1"/>
            <p:nvPr/>
          </p:nvSpPr>
          <p:spPr>
            <a:xfrm>
              <a:off x="5258009" y="4797209"/>
              <a:ext cx="1841051" cy="522900"/>
            </a:xfrm>
            <a:prstGeom prst="rect">
              <a:avLst/>
            </a:prstGeom>
            <a:noFill/>
          </p:spPr>
          <p:txBody>
            <a:bodyPr wrap="square" rtlCol="0">
              <a:spAutoFit/>
            </a:bodyPr>
            <a:lstStyle/>
            <a:p>
              <a:pPr marL="171450" indent="-171450" algn="just">
                <a:lnSpc>
                  <a:spcPct val="150000"/>
                </a:lnSpc>
                <a:buSzPct val="177000"/>
                <a:buFont typeface="Arial" panose="020B0604020202020204" pitchFamily="34" charset="0"/>
                <a:buChar char="•"/>
              </a:pPr>
              <a:r>
                <a:rPr lang="en-IN" sz="1000" dirty="0">
                  <a:latin typeface="Verdana" panose="020B0604030504040204" pitchFamily="34" charset="0"/>
                  <a:ea typeface="Verdana" panose="020B0604030504040204" pitchFamily="34" charset="0"/>
                  <a:cs typeface="Verdana" panose="020B0604030504040204" pitchFamily="34" charset="0"/>
                </a:rPr>
                <a:t>HPCL should invest in setting up a production unit for High Temperature Molten Salts</a:t>
              </a:r>
            </a:p>
          </p:txBody>
        </p:sp>
      </p:grpSp>
      <p:sp>
        <p:nvSpPr>
          <p:cNvPr id="19" name="TextBox 18">
            <a:extLst>
              <a:ext uri="{FF2B5EF4-FFF2-40B4-BE49-F238E27FC236}">
                <a16:creationId xmlns:a16="http://schemas.microsoft.com/office/drawing/2014/main" id="{AE9C38ED-1BB6-4E63-A261-A44D316DB391}"/>
              </a:ext>
            </a:extLst>
          </p:cNvPr>
          <p:cNvSpPr txBox="1"/>
          <p:nvPr/>
        </p:nvSpPr>
        <p:spPr>
          <a:xfrm>
            <a:off x="5058663" y="4357090"/>
            <a:ext cx="3955831" cy="984565"/>
          </a:xfrm>
          <a:prstGeom prst="rect">
            <a:avLst/>
          </a:prstGeom>
          <a:noFill/>
        </p:spPr>
        <p:txBody>
          <a:bodyPr wrap="square" rtlCol="0">
            <a:spAutoFit/>
          </a:bodyPr>
          <a:lstStyle/>
          <a:p>
            <a:pPr marL="171450" indent="-171450" algn="just">
              <a:lnSpc>
                <a:spcPct val="150000"/>
              </a:lnSpc>
              <a:buSzPct val="177000"/>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Europe is the major consumer of High Temperature Molten Salts followed by America and Africa. These regions have higher number of solar power plants that are based on molten salts.</a:t>
            </a:r>
          </a:p>
        </p:txBody>
      </p:sp>
      <p:graphicFrame>
        <p:nvGraphicFramePr>
          <p:cNvPr id="22" name="Chart 21">
            <a:extLst>
              <a:ext uri="{FF2B5EF4-FFF2-40B4-BE49-F238E27FC236}">
                <a16:creationId xmlns:a16="http://schemas.microsoft.com/office/drawing/2014/main" id="{6FF2470E-3E0A-4F34-AD1B-4D0B6C41303A}"/>
              </a:ext>
            </a:extLst>
          </p:cNvPr>
          <p:cNvGraphicFramePr/>
          <p:nvPr>
            <p:extLst>
              <p:ext uri="{D42A27DB-BD31-4B8C-83A1-F6EECF244321}">
                <p14:modId xmlns:p14="http://schemas.microsoft.com/office/powerpoint/2010/main" val="1540769145"/>
              </p:ext>
            </p:extLst>
          </p:nvPr>
        </p:nvGraphicFramePr>
        <p:xfrm>
          <a:off x="33585" y="2946966"/>
          <a:ext cx="4943061" cy="2032722"/>
        </p:xfrm>
        <a:graphic>
          <a:graphicData uri="http://schemas.openxmlformats.org/drawingml/2006/chart">
            <c:chart xmlns:c="http://schemas.openxmlformats.org/drawingml/2006/chart" xmlns:r="http://schemas.openxmlformats.org/officeDocument/2006/relationships" r:id="rId5"/>
          </a:graphicData>
        </a:graphic>
      </p:graphicFrame>
      <p:sp>
        <p:nvSpPr>
          <p:cNvPr id="25" name="TextBox 24">
            <a:extLst>
              <a:ext uri="{FF2B5EF4-FFF2-40B4-BE49-F238E27FC236}">
                <a16:creationId xmlns:a16="http://schemas.microsoft.com/office/drawing/2014/main" id="{7A4755EB-0351-48A4-8866-DDF7A17891A3}"/>
              </a:ext>
            </a:extLst>
          </p:cNvPr>
          <p:cNvSpPr txBox="1"/>
          <p:nvPr/>
        </p:nvSpPr>
        <p:spPr>
          <a:xfrm>
            <a:off x="96001" y="2484599"/>
            <a:ext cx="4826834" cy="522900"/>
          </a:xfrm>
          <a:prstGeom prst="rect">
            <a:avLst/>
          </a:prstGeom>
          <a:noFill/>
        </p:spPr>
        <p:txBody>
          <a:bodyPr wrap="square" rtlCol="0">
            <a:spAutoFit/>
          </a:bodyPr>
          <a:lstStyle/>
          <a:p>
            <a:pPr lvl="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Global High Temperature Molten Salts Demand</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Application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2020, 2021E and 2040F</a:t>
            </a:r>
          </a:p>
        </p:txBody>
      </p:sp>
    </p:spTree>
    <p:extLst>
      <p:ext uri="{BB962C8B-B14F-4D97-AF65-F5344CB8AC3E}">
        <p14:creationId xmlns:p14="http://schemas.microsoft.com/office/powerpoint/2010/main" val="618167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B922EC0-5DD3-43D9-A6D6-0D6F7E3229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9316"/>
            <a:ext cx="9144000" cy="6168683"/>
          </a:xfrm>
          <a:prstGeom prst="rect">
            <a:avLst/>
          </a:prstGeom>
        </p:spPr>
      </p:pic>
      <p:sp>
        <p:nvSpPr>
          <p:cNvPr id="25" name="TextBox 24">
            <a:extLst>
              <a:ext uri="{FF2B5EF4-FFF2-40B4-BE49-F238E27FC236}">
                <a16:creationId xmlns:a16="http://schemas.microsoft.com/office/drawing/2014/main" id="{5F179040-6215-4BE1-AAC6-95C3981098C2}"/>
              </a:ext>
            </a:extLst>
          </p:cNvPr>
          <p:cNvSpPr txBox="1"/>
          <p:nvPr/>
        </p:nvSpPr>
        <p:spPr>
          <a:xfrm>
            <a:off x="174573" y="3580229"/>
            <a:ext cx="8510830" cy="3062057"/>
          </a:xfrm>
          <a:prstGeom prst="rect">
            <a:avLst/>
          </a:prstGeom>
          <a:noFill/>
        </p:spPr>
        <p:txBody>
          <a:bodyPr wrap="square" rtlCol="0">
            <a:spAutoFit/>
          </a:bodyPr>
          <a:lstStyle/>
          <a:p>
            <a:pPr marL="171450" indent="-171450" algn="just">
              <a:lnSpc>
                <a:spcPct val="150000"/>
              </a:lnSpc>
              <a:buSzPct val="177000"/>
              <a:buFont typeface="Arial" panose="020B0604020202020204" pitchFamily="34" charset="0"/>
              <a:buChar char="•"/>
            </a:pPr>
            <a:r>
              <a:rPr lang="en-IN" sz="1000" dirty="0">
                <a:latin typeface="Verdana" panose="020B0604030504040204" pitchFamily="34" charset="0"/>
                <a:ea typeface="Verdana" panose="020B0604030504040204" pitchFamily="34" charset="0"/>
                <a:cs typeface="Verdana" panose="020B0604030504040204" pitchFamily="34" charset="0"/>
              </a:rPr>
              <a:t>Currently, there are no manufacturers of high temperature molten salts in India and thus, the dependence of the chemical companies and thermal energy storage systems relies on European and Chinese companies.</a:t>
            </a:r>
          </a:p>
          <a:p>
            <a:pPr marL="171450" indent="-171450" algn="just">
              <a:lnSpc>
                <a:spcPct val="150000"/>
              </a:lnSpc>
              <a:buSzPct val="177000"/>
              <a:buFont typeface="Arial" panose="020B0604020202020204" pitchFamily="34" charset="0"/>
              <a:buChar char="•"/>
            </a:pPr>
            <a:endParaRPr lang="en-IN" sz="1000" dirty="0">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77000"/>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Operation with molten salt systems as heat transfer is more delicate on changing weather conditions. Operational and maintenance cost reduction as no special maintenance activities on salt system, Some plants in Europe registered 15 to 20% higher annual performance compared to expected values.</a:t>
            </a:r>
          </a:p>
          <a:p>
            <a:pPr marL="171450" indent="-171450" algn="just">
              <a:lnSpc>
                <a:spcPct val="150000"/>
              </a:lnSpc>
              <a:buSzPct val="177000"/>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77000"/>
              <a:buFont typeface="Arial" panose="020B0604020202020204" pitchFamily="34" charset="0"/>
              <a:buChar char="•"/>
            </a:pPr>
            <a:r>
              <a:rPr lang="en-IN" sz="1000" dirty="0">
                <a:latin typeface="Verdana" panose="020B0604030504040204" pitchFamily="34" charset="0"/>
                <a:ea typeface="Verdana" panose="020B0604030504040204" pitchFamily="34" charset="0"/>
                <a:cs typeface="Verdana" panose="020B0604030504040204" pitchFamily="34" charset="0"/>
              </a:rPr>
              <a:t>There are various types of high temperature molten salts that are manufactured depending on the properties required by the customer. They can be binary or ternary salts depending on the composition of the salt. KNO₃, </a:t>
            </a:r>
            <a:r>
              <a:rPr lang="en-IN" sz="1000" dirty="0" err="1">
                <a:latin typeface="Verdana" panose="020B0604030504040204" pitchFamily="34" charset="0"/>
                <a:ea typeface="Verdana" panose="020B0604030504040204" pitchFamily="34" charset="0"/>
                <a:cs typeface="Verdana" panose="020B0604030504040204" pitchFamily="34" charset="0"/>
              </a:rPr>
              <a:t>NaNO</a:t>
            </a:r>
            <a:r>
              <a:rPr lang="en-IN" sz="1000" dirty="0">
                <a:latin typeface="Verdana" panose="020B0604030504040204" pitchFamily="34" charset="0"/>
                <a:ea typeface="Verdana" panose="020B0604030504040204" pitchFamily="34" charset="0"/>
                <a:cs typeface="Verdana" panose="020B0604030504040204" pitchFamily="34" charset="0"/>
              </a:rPr>
              <a:t>₃, </a:t>
            </a:r>
            <a:r>
              <a:rPr lang="en-IN" sz="1000" dirty="0" err="1">
                <a:latin typeface="Verdana" panose="020B0604030504040204" pitchFamily="34" charset="0"/>
                <a:ea typeface="Verdana" panose="020B0604030504040204" pitchFamily="34" charset="0"/>
                <a:cs typeface="Verdana" panose="020B0604030504040204" pitchFamily="34" charset="0"/>
              </a:rPr>
              <a:t>NaNO</a:t>
            </a:r>
            <a:r>
              <a:rPr lang="en-IN" sz="1000" dirty="0">
                <a:latin typeface="Verdana" panose="020B0604030504040204" pitchFamily="34" charset="0"/>
                <a:ea typeface="Verdana" panose="020B0604030504040204" pitchFamily="34" charset="0"/>
                <a:cs typeface="Verdana" panose="020B0604030504040204" pitchFamily="34" charset="0"/>
              </a:rPr>
              <a:t>₂ are the most used salts for binary and ternary salt mixtures that can be obtained naturally and artificially. </a:t>
            </a:r>
          </a:p>
          <a:p>
            <a:pPr marL="171450" indent="-171450" algn="just">
              <a:lnSpc>
                <a:spcPct val="150000"/>
              </a:lnSpc>
              <a:buSzPct val="177000"/>
              <a:buFont typeface="Arial" panose="020B0604020202020204" pitchFamily="34" charset="0"/>
              <a:buChar char="•"/>
            </a:pPr>
            <a:endParaRPr lang="en-IN" sz="1000" dirty="0">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77000"/>
              <a:buFont typeface="Arial" panose="020B0604020202020204" pitchFamily="34" charset="0"/>
              <a:buChar char="•"/>
            </a:pPr>
            <a:r>
              <a:rPr lang="en-IN" sz="1000" dirty="0">
                <a:latin typeface="Verdana" panose="020B0604030504040204" pitchFamily="34" charset="0"/>
                <a:ea typeface="Verdana" panose="020B0604030504040204" pitchFamily="34" charset="0"/>
                <a:cs typeface="Verdana" panose="020B0604030504040204" pitchFamily="34" charset="0"/>
              </a:rPr>
              <a:t>Commercial factors that are expected to affect the market of High temperature Molten Salts is the changing scenario of the market and the rising demand to use renewable sources of energy. </a:t>
            </a:r>
          </a:p>
        </p:txBody>
      </p:sp>
      <p:sp>
        <p:nvSpPr>
          <p:cNvPr id="52" name="TextBox 51">
            <a:extLst>
              <a:ext uri="{FF2B5EF4-FFF2-40B4-BE49-F238E27FC236}">
                <a16:creationId xmlns:a16="http://schemas.microsoft.com/office/drawing/2014/main" id="{D7E8B9C1-07AB-43D9-B80E-E397CBB756A6}"/>
              </a:ext>
            </a:extLst>
          </p:cNvPr>
          <p:cNvSpPr txBox="1"/>
          <p:nvPr/>
        </p:nvSpPr>
        <p:spPr>
          <a:xfrm>
            <a:off x="2479631" y="3872250"/>
            <a:ext cx="6220500" cy="477054"/>
          </a:xfrm>
          <a:prstGeom prst="rect">
            <a:avLst/>
          </a:prstGeom>
          <a:noFill/>
        </p:spPr>
        <p:txBody>
          <a:bodyPr wrap="square" rtlCol="0">
            <a:spAutoFit/>
          </a:bodyPr>
          <a:lstStyle/>
          <a:p>
            <a:pPr algn="just">
              <a:lnSpc>
                <a:spcPct val="150000"/>
              </a:lnSpc>
              <a:buSzPct val="177000"/>
            </a:pPr>
            <a:endParaRPr lang="en-IN" sz="1000" dirty="0">
              <a:latin typeface="Verdana" panose="020B0604030504040204" pitchFamily="34" charset="0"/>
              <a:ea typeface="Verdana" panose="020B0604030504040204" pitchFamily="34" charset="0"/>
              <a:cs typeface="Verdana" panose="020B0604030504040204" pitchFamily="34" charset="0"/>
            </a:endParaRPr>
          </a:p>
          <a:p>
            <a:pPr algn="just">
              <a:buSzPct val="177000"/>
            </a:pPr>
            <a:endParaRPr lang="en-IN" sz="1000" dirty="0">
              <a:latin typeface="Verdana" panose="020B0604030504040204" pitchFamily="34" charset="0"/>
              <a:ea typeface="Verdana" panose="020B0604030504040204" pitchFamily="34" charset="0"/>
              <a:cs typeface="Verdana" panose="020B0604030504040204" pitchFamily="34" charset="0"/>
            </a:endParaRPr>
          </a:p>
        </p:txBody>
      </p:sp>
      <p:sp>
        <p:nvSpPr>
          <p:cNvPr id="50" name="Text Placeholder 3">
            <a:extLst>
              <a:ext uri="{FF2B5EF4-FFF2-40B4-BE49-F238E27FC236}">
                <a16:creationId xmlns:a16="http://schemas.microsoft.com/office/drawing/2014/main" id="{F9970E39-7D89-497E-8772-A1843006CA43}"/>
              </a:ext>
            </a:extLst>
          </p:cNvPr>
          <p:cNvSpPr txBox="1">
            <a:spLocks/>
          </p:cNvSpPr>
          <p:nvPr/>
        </p:nvSpPr>
        <p:spPr>
          <a:xfrm>
            <a:off x="174573" y="182682"/>
            <a:ext cx="7736404" cy="363107"/>
          </a:xfrm>
          <a:prstGeom prst="rect">
            <a:avLst/>
          </a:prstGeom>
        </p:spPr>
        <p:txBody>
          <a:bodyPr vert="horz" lIns="91440" tIns="45720" rIns="91440" bIns="45720" rtlCol="0" anchor="ctr">
            <a:noAutofit/>
          </a:bodyPr>
          <a:lstStyle>
            <a:defPPr>
              <a:defRPr lang="en-US"/>
            </a:defPPr>
            <a:lvl1pPr marR="0" lvl="0" indent="0" fontAlgn="auto">
              <a:lnSpc>
                <a:spcPts val="1700"/>
              </a:lnSpc>
              <a:spcBef>
                <a:spcPct val="0"/>
              </a:spcBef>
              <a:spcAft>
                <a:spcPts val="0"/>
              </a:spcAft>
              <a:buClrTx/>
              <a:buSzTx/>
              <a:buFontTx/>
              <a:buNone/>
              <a:tabLst/>
              <a:defRPr b="1">
                <a:latin typeface="Calibri "/>
                <a:ea typeface="+mj-ea"/>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IN" dirty="0"/>
              <a:t>Recommendations for HPCL Research &amp; Development Team</a:t>
            </a:r>
          </a:p>
        </p:txBody>
      </p:sp>
      <p:graphicFrame>
        <p:nvGraphicFramePr>
          <p:cNvPr id="49" name="Table 48">
            <a:extLst>
              <a:ext uri="{FF2B5EF4-FFF2-40B4-BE49-F238E27FC236}">
                <a16:creationId xmlns:a16="http://schemas.microsoft.com/office/drawing/2014/main" id="{4F2EECA1-9D22-493F-8C40-3F6788D17BAF}"/>
              </a:ext>
            </a:extLst>
          </p:cNvPr>
          <p:cNvGraphicFramePr>
            <a:graphicFrameLocks noGrp="1"/>
          </p:cNvGraphicFramePr>
          <p:nvPr>
            <p:extLst>
              <p:ext uri="{D42A27DB-BD31-4B8C-83A1-F6EECF244321}">
                <p14:modId xmlns:p14="http://schemas.microsoft.com/office/powerpoint/2010/main" val="4256071240"/>
              </p:ext>
            </p:extLst>
          </p:nvPr>
        </p:nvGraphicFramePr>
        <p:xfrm>
          <a:off x="297851" y="1506511"/>
          <a:ext cx="8387552" cy="1810809"/>
        </p:xfrm>
        <a:graphic>
          <a:graphicData uri="http://schemas.openxmlformats.org/drawingml/2006/table">
            <a:tbl>
              <a:tblPr>
                <a:tableStyleId>{85BE263C-DBD7-4A20-BB59-AAB30ACAA65A}</a:tableStyleId>
              </a:tblPr>
              <a:tblGrid>
                <a:gridCol w="2013378">
                  <a:extLst>
                    <a:ext uri="{9D8B030D-6E8A-4147-A177-3AD203B41FA5}">
                      <a16:colId xmlns:a16="http://schemas.microsoft.com/office/drawing/2014/main" val="3936644897"/>
                    </a:ext>
                  </a:extLst>
                </a:gridCol>
                <a:gridCol w="1299544">
                  <a:extLst>
                    <a:ext uri="{9D8B030D-6E8A-4147-A177-3AD203B41FA5}">
                      <a16:colId xmlns:a16="http://schemas.microsoft.com/office/drawing/2014/main" val="92730983"/>
                    </a:ext>
                  </a:extLst>
                </a:gridCol>
                <a:gridCol w="1482579">
                  <a:extLst>
                    <a:ext uri="{9D8B030D-6E8A-4147-A177-3AD203B41FA5}">
                      <a16:colId xmlns:a16="http://schemas.microsoft.com/office/drawing/2014/main" val="2836528601"/>
                    </a:ext>
                  </a:extLst>
                </a:gridCol>
                <a:gridCol w="2178110">
                  <a:extLst>
                    <a:ext uri="{9D8B030D-6E8A-4147-A177-3AD203B41FA5}">
                      <a16:colId xmlns:a16="http://schemas.microsoft.com/office/drawing/2014/main" val="347512287"/>
                    </a:ext>
                  </a:extLst>
                </a:gridCol>
                <a:gridCol w="1413941">
                  <a:extLst>
                    <a:ext uri="{9D8B030D-6E8A-4147-A177-3AD203B41FA5}">
                      <a16:colId xmlns:a16="http://schemas.microsoft.com/office/drawing/2014/main" val="1637457611"/>
                    </a:ext>
                  </a:extLst>
                </a:gridCol>
              </a:tblGrid>
              <a:tr h="201201">
                <a:tc>
                  <a:txBody>
                    <a:bodyPr/>
                    <a:lstStyle/>
                    <a:p>
                      <a:pPr algn="ctr" fontAlgn="b"/>
                      <a:r>
                        <a:rPr lang="en-IN" sz="1100" b="1" u="none" strike="noStrike" dirty="0">
                          <a:effectLst/>
                          <a:latin typeface="Verdana" panose="020B0604030504040204" pitchFamily="34" charset="0"/>
                          <a:ea typeface="Verdana" panose="020B0604030504040204" pitchFamily="34" charset="0"/>
                          <a:cs typeface="Verdana" panose="020B0604030504040204" pitchFamily="34" charset="0"/>
                        </a:rPr>
                        <a:t>Molten Salts</a:t>
                      </a:r>
                      <a:endParaRPr lang="en-IN" sz="11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r>
                        <a:rPr lang="en-IN" sz="1100" b="1"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NaNO</a:t>
                      </a:r>
                      <a:r>
                        <a:rPr lang="en-IN" sz="1100" b="1" kern="1200" baseline="-250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3</a:t>
                      </a:r>
                      <a:r>
                        <a:rPr lang="en-IN" sz="1100" b="1"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-KNO</a:t>
                      </a:r>
                      <a:r>
                        <a:rPr lang="en-IN" sz="1100" b="1" kern="1200" baseline="-250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3</a:t>
                      </a:r>
                      <a:endParaRPr lang="en-IN" sz="110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1" u="none" strike="noStrike" dirty="0">
                          <a:effectLst/>
                          <a:latin typeface="Verdana" panose="020B0604030504040204" pitchFamily="34" charset="0"/>
                          <a:ea typeface="Verdana" panose="020B0604030504040204" pitchFamily="34" charset="0"/>
                          <a:cs typeface="Verdana" panose="020B0604030504040204" pitchFamily="34" charset="0"/>
                        </a:rPr>
                        <a:t>LiF-NaF-KF</a:t>
                      </a:r>
                      <a:endParaRPr lang="en-IN" sz="11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a:r>
                        <a:rPr lang="en-IN" sz="1100" b="1"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Li</a:t>
                      </a:r>
                      <a:r>
                        <a:rPr lang="en-IN" sz="1100" b="1" kern="1200" baseline="-250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2</a:t>
                      </a:r>
                      <a:r>
                        <a:rPr lang="en-IN" sz="1100" b="1"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a:t>
                      </a:r>
                      <a:r>
                        <a:rPr lang="en-IN" sz="1100" b="1" kern="1200" baseline="-250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3</a:t>
                      </a:r>
                      <a:r>
                        <a:rPr lang="en-IN" sz="1100" b="1"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-Na</a:t>
                      </a:r>
                      <a:r>
                        <a:rPr lang="en-IN" sz="1100" b="1" kern="1200" baseline="-250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2</a:t>
                      </a:r>
                      <a:r>
                        <a:rPr lang="en-IN" sz="1100" b="1"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a:t>
                      </a:r>
                      <a:r>
                        <a:rPr lang="en-IN" sz="1100" b="1" kern="1200" baseline="-250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3</a:t>
                      </a:r>
                      <a:r>
                        <a:rPr lang="en-IN" sz="1100" b="1"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-K</a:t>
                      </a:r>
                      <a:r>
                        <a:rPr lang="en-IN" sz="1100" b="1" kern="1200" baseline="-250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2</a:t>
                      </a:r>
                      <a:r>
                        <a:rPr lang="en-IN" sz="1100" b="1"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a:t>
                      </a:r>
                      <a:r>
                        <a:rPr lang="en-IN" sz="1100" b="1" kern="1200" baseline="-250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3</a:t>
                      </a:r>
                      <a:endParaRPr lang="en-IN" sz="110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a:r>
                        <a:rPr lang="en-IN" sz="1100" b="1"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NaCl-KCl-ZnCl</a:t>
                      </a:r>
                      <a:r>
                        <a:rPr lang="en-IN" sz="1100" b="1" kern="1200" baseline="-250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2</a:t>
                      </a:r>
                      <a:endParaRPr lang="en-IN" sz="110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672594152"/>
                  </a:ext>
                </a:extLst>
              </a:tr>
              <a:tr h="201201">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Composition by wt%</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60 : 40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29.3 : 11.7 : 59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32.1 : 33.4 : 34.5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8.1 : 31.3: 60.6</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836316381"/>
                  </a:ext>
                </a:extLst>
              </a:tr>
              <a:tr h="201201">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Melting Point (°C)</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220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454</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400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229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246737111"/>
                  </a:ext>
                </a:extLst>
              </a:tr>
              <a:tr h="201201">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Thermal Stability (°C)</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600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850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715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850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009665716"/>
                  </a:ext>
                </a:extLst>
              </a:tr>
              <a:tr h="201201">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Density (Kg/cm</a:t>
                      </a:r>
                      <a:r>
                        <a:rPr lang="en-IN" sz="1000" u="none" strike="noStrike" baseline="30000" dirty="0">
                          <a:effectLst/>
                          <a:latin typeface="Verdana" panose="020B0604030504040204" pitchFamily="34" charset="0"/>
                          <a:ea typeface="Verdana" panose="020B0604030504040204" pitchFamily="34" charset="0"/>
                          <a:cs typeface="Verdana" panose="020B0604030504040204" pitchFamily="34" charset="0"/>
                        </a:rPr>
                        <a:t>3</a:t>
                      </a:r>
                      <a:r>
                        <a:rPr lang="en-IN" sz="1000" u="none" strike="noStrike" baseline="0" dirty="0">
                          <a:effectLst/>
                          <a:latin typeface="Verdana" panose="020B0604030504040204" pitchFamily="34" charset="0"/>
                          <a:ea typeface="Verdana" panose="020B0604030504040204" pitchFamily="34" charset="0"/>
                          <a:cs typeface="Verdana" panose="020B0604030504040204" pitchFamily="34" charset="0"/>
                        </a:rPr>
                        <a:t>)</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1708-1950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1851-2116</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1960-2070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1946-2275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2142393315"/>
                  </a:ext>
                </a:extLst>
              </a:tr>
              <a:tr h="201201">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Heat Capacity (KJ/Kg</a:t>
                      </a:r>
                      <a:r>
                        <a:rPr lang="en-IN" sz="1000" u="none" strike="noStrike" baseline="0" dirty="0">
                          <a:effectLst/>
                          <a:latin typeface="Verdana" panose="020B0604030504040204" pitchFamily="34" charset="0"/>
                          <a:ea typeface="Verdana" panose="020B0604030504040204" pitchFamily="34" charset="0"/>
                          <a:cs typeface="Verdana" panose="020B0604030504040204" pitchFamily="34" charset="0"/>
                        </a:rPr>
                        <a:t>)</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1.48-1.55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1.28-1.82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1.61</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0.90-0.92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5676514"/>
                  </a:ext>
                </a:extLst>
              </a:tr>
              <a:tr h="201201">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Viscosity</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0.99-5.78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1.64-12.38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6.11-45.09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3.48-29.63</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2407433758"/>
                  </a:ext>
                </a:extLst>
              </a:tr>
              <a:tr h="201201">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Thermal Conductivity</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0.33-0.40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0.05-0.27</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0.45-0.49</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0.30-0.38</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208929451"/>
                  </a:ext>
                </a:extLst>
              </a:tr>
              <a:tr h="201201">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Material Cost (USD/Kg)</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0.5-0.8/Kg</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&gt;2</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1,3-2.5</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&lt;1</a:t>
                      </a:r>
                    </a:p>
                  </a:txBody>
                  <a:tcPr marL="0" marR="0" marT="0" marB="0" anchor="ctr"/>
                </a:tc>
                <a:extLst>
                  <a:ext uri="{0D108BD9-81ED-4DB2-BD59-A6C34878D82A}">
                    <a16:rowId xmlns:a16="http://schemas.microsoft.com/office/drawing/2014/main" val="3375410585"/>
                  </a:ext>
                </a:extLst>
              </a:tr>
            </a:tbl>
          </a:graphicData>
        </a:graphic>
      </p:graphicFrame>
      <p:sp>
        <p:nvSpPr>
          <p:cNvPr id="51" name="Rectangle 50">
            <a:extLst>
              <a:ext uri="{FF2B5EF4-FFF2-40B4-BE49-F238E27FC236}">
                <a16:creationId xmlns:a16="http://schemas.microsoft.com/office/drawing/2014/main" id="{E49640A2-08B0-4635-A027-2DDCB7B58EE6}"/>
              </a:ext>
            </a:extLst>
          </p:cNvPr>
          <p:cNvSpPr/>
          <p:nvPr/>
        </p:nvSpPr>
        <p:spPr>
          <a:xfrm>
            <a:off x="377363" y="1024497"/>
            <a:ext cx="7368874" cy="26387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Selected High Temperature Molten Salts Specifications for Industrial Application</a:t>
            </a:r>
          </a:p>
        </p:txBody>
      </p:sp>
    </p:spTree>
    <p:extLst>
      <p:ext uri="{BB962C8B-B14F-4D97-AF65-F5344CB8AC3E}">
        <p14:creationId xmlns:p14="http://schemas.microsoft.com/office/powerpoint/2010/main" val="4073581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6827AB-939E-45E8-A55C-052F042753B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1" y="0"/>
            <a:ext cx="9144000" cy="6858000"/>
          </a:xfrm>
          <a:prstGeom prst="rect">
            <a:avLst/>
          </a:prstGeom>
        </p:spPr>
      </p:pic>
      <p:pic>
        <p:nvPicPr>
          <p:cNvPr id="21" name="Picture 20" descr="A picture containing clipart&#10;&#10;Description generated with high confidence">
            <a:extLst>
              <a:ext uri="{FF2B5EF4-FFF2-40B4-BE49-F238E27FC236}">
                <a16:creationId xmlns:a16="http://schemas.microsoft.com/office/drawing/2014/main" id="{1E7CD3CA-1772-459A-868E-A9064547F7E1}"/>
              </a:ext>
            </a:extLst>
          </p:cNvPr>
          <p:cNvPicPr>
            <a:picLocks noChangeAspect="1"/>
          </p:cNvPicPr>
          <p:nvPr/>
        </p:nvPicPr>
        <p:blipFill rotWithShape="1">
          <a:blip r:embed="rId4">
            <a:extLst>
              <a:ext uri="{28A0092B-C50C-407E-A947-70E740481C1C}">
                <a14:useLocalDpi xmlns:a14="http://schemas.microsoft.com/office/drawing/2010/main" val="0"/>
              </a:ext>
            </a:extLst>
          </a:blip>
          <a:srcRect l="9641" t="-705" r="16385"/>
          <a:stretch/>
        </p:blipFill>
        <p:spPr>
          <a:xfrm>
            <a:off x="-3" y="-62965"/>
            <a:ext cx="9144002" cy="6983930"/>
          </a:xfrm>
          <a:prstGeom prst="rect">
            <a:avLst/>
          </a:prstGeom>
        </p:spPr>
      </p:pic>
      <p:pic>
        <p:nvPicPr>
          <p:cNvPr id="2" name="Picture 1" descr="cid:image002.png@01D2F982.F4FD4770">
            <a:extLst>
              <a:ext uri="{FF2B5EF4-FFF2-40B4-BE49-F238E27FC236}">
                <a16:creationId xmlns:a16="http://schemas.microsoft.com/office/drawing/2014/main" id="{BF4E7CAE-1310-4CC8-A4DC-1EBA6CDE41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187" y="654649"/>
            <a:ext cx="2237021" cy="70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63977FA2-2584-483B-BEA5-C4C09F2B1DB2}"/>
              </a:ext>
            </a:extLst>
          </p:cNvPr>
          <p:cNvSpPr/>
          <p:nvPr/>
        </p:nvSpPr>
        <p:spPr>
          <a:xfrm>
            <a:off x="164197" y="2756095"/>
            <a:ext cx="3815329" cy="40011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rPr>
              <a:t>APAC JP-10 MARKET</a:t>
            </a:r>
            <a:endParaRPr kumimoji="0" lang="en-US" sz="2000"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endParaRPr>
          </a:p>
        </p:txBody>
      </p:sp>
      <p:sp>
        <p:nvSpPr>
          <p:cNvPr id="3" name="Rectangle 2">
            <a:extLst>
              <a:ext uri="{FF2B5EF4-FFF2-40B4-BE49-F238E27FC236}">
                <a16:creationId xmlns:a16="http://schemas.microsoft.com/office/drawing/2014/main" id="{C53A406B-DEAA-49F7-99F7-15974B109246}"/>
              </a:ext>
            </a:extLst>
          </p:cNvPr>
          <p:cNvSpPr/>
          <p:nvPr/>
        </p:nvSpPr>
        <p:spPr>
          <a:xfrm>
            <a:off x="153112" y="2138502"/>
            <a:ext cx="2010807" cy="671851"/>
          </a:xfrm>
          <a:prstGeom prst="rect">
            <a:avLst/>
          </a:prstGeom>
        </p:spPr>
        <p:txBody>
          <a:bodyPr wrap="non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IN" sz="2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rPr>
              <a:t>2015 – 2040</a:t>
            </a:r>
            <a:endParaRPr kumimoji="0" lang="en-IN" sz="1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130C6027-6454-46D1-8305-C9654246BEEA}"/>
              </a:ext>
            </a:extLst>
          </p:cNvPr>
          <p:cNvSpPr txBox="1"/>
          <p:nvPr/>
        </p:nvSpPr>
        <p:spPr>
          <a:xfrm>
            <a:off x="266699" y="5882242"/>
            <a:ext cx="2871410" cy="338554"/>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30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MARKET INTELLIGENCE . CONSULTING</a:t>
            </a:r>
          </a:p>
        </p:txBody>
      </p:sp>
      <p:sp>
        <p:nvSpPr>
          <p:cNvPr id="11" name="TextBox 10">
            <a:extLst>
              <a:ext uri="{FF2B5EF4-FFF2-40B4-BE49-F238E27FC236}">
                <a16:creationId xmlns:a16="http://schemas.microsoft.com/office/drawing/2014/main" id="{295CF68D-B97E-4DF4-AD5B-814F416F9AF1}"/>
              </a:ext>
            </a:extLst>
          </p:cNvPr>
          <p:cNvSpPr txBox="1"/>
          <p:nvPr/>
        </p:nvSpPr>
        <p:spPr>
          <a:xfrm>
            <a:off x="314418" y="6352401"/>
            <a:ext cx="2573926"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www.techsciresearch.com</a:t>
            </a:r>
          </a:p>
        </p:txBody>
      </p:sp>
      <p:sp>
        <p:nvSpPr>
          <p:cNvPr id="13" name="Rectangle 12">
            <a:extLst>
              <a:ext uri="{FF2B5EF4-FFF2-40B4-BE49-F238E27FC236}">
                <a16:creationId xmlns:a16="http://schemas.microsoft.com/office/drawing/2014/main" id="{E9724A84-3703-4599-9033-970699947CEC}"/>
              </a:ext>
            </a:extLst>
          </p:cNvPr>
          <p:cNvSpPr/>
          <p:nvPr/>
        </p:nvSpPr>
        <p:spPr>
          <a:xfrm>
            <a:off x="187187" y="3654820"/>
            <a:ext cx="4783495" cy="382092"/>
          </a:xfrm>
          <a:prstGeom prst="rect">
            <a:avLst/>
          </a:prstGeom>
          <a:noFill/>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FORECAST &amp; OPPORTUNITIES</a:t>
            </a:r>
          </a:p>
        </p:txBody>
      </p:sp>
      <p:grpSp>
        <p:nvGrpSpPr>
          <p:cNvPr id="4" name="Group 3">
            <a:extLst>
              <a:ext uri="{FF2B5EF4-FFF2-40B4-BE49-F238E27FC236}">
                <a16:creationId xmlns:a16="http://schemas.microsoft.com/office/drawing/2014/main" id="{0709D9DB-9C60-4AA9-ADC1-529A2583E2DD}"/>
              </a:ext>
            </a:extLst>
          </p:cNvPr>
          <p:cNvGrpSpPr/>
          <p:nvPr/>
        </p:nvGrpSpPr>
        <p:grpSpPr>
          <a:xfrm>
            <a:off x="-497628" y="4089073"/>
            <a:ext cx="3779431" cy="924996"/>
            <a:chOff x="344583" y="4089073"/>
            <a:chExt cx="3779431" cy="924996"/>
          </a:xfrm>
        </p:grpSpPr>
        <p:sp>
          <p:nvSpPr>
            <p:cNvPr id="17" name="Rectangle 16">
              <a:extLst>
                <a:ext uri="{FF2B5EF4-FFF2-40B4-BE49-F238E27FC236}">
                  <a16:creationId xmlns:a16="http://schemas.microsoft.com/office/drawing/2014/main" id="{DBDEBDEA-71D1-44BA-9680-5FD768572F6F}"/>
                </a:ext>
              </a:extLst>
            </p:cNvPr>
            <p:cNvSpPr/>
            <p:nvPr/>
          </p:nvSpPr>
          <p:spPr>
            <a:xfrm>
              <a:off x="344583" y="4415636"/>
              <a:ext cx="2111815" cy="382092"/>
            </a:xfrm>
            <a:prstGeom prst="rect">
              <a:avLst/>
            </a:prstGeom>
            <a:noFill/>
          </p:spPr>
          <p:txBody>
            <a:bodyPr wrap="square">
              <a:spAutoFit/>
            </a:bodyPr>
            <a:lstStyle/>
            <a:p>
              <a:pPr marL="0" marR="0" lvl="0" indent="0" algn="r" defTabSz="4572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Prepared for :</a:t>
              </a:r>
            </a:p>
          </p:txBody>
        </p:sp>
        <p:pic>
          <p:nvPicPr>
            <p:cNvPr id="14" name="Picture 13" descr="Logo&#10;&#10;Description automatically generated">
              <a:extLst>
                <a:ext uri="{FF2B5EF4-FFF2-40B4-BE49-F238E27FC236}">
                  <a16:creationId xmlns:a16="http://schemas.microsoft.com/office/drawing/2014/main" id="{630CD3F7-8FCD-4268-B8E7-7FA691FBB8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8934" y="4089073"/>
              <a:ext cx="1545080" cy="924996"/>
            </a:xfrm>
            <a:prstGeom prst="rect">
              <a:avLst/>
            </a:prstGeom>
          </p:spPr>
        </p:pic>
      </p:grpSp>
    </p:spTree>
    <p:extLst>
      <p:ext uri="{BB962C8B-B14F-4D97-AF65-F5344CB8AC3E}">
        <p14:creationId xmlns:p14="http://schemas.microsoft.com/office/powerpoint/2010/main" val="776788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DA7A2378-80AD-47FB-8F5B-BE33E158A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8316"/>
            <a:ext cx="9144000" cy="6269683"/>
          </a:xfrm>
          <a:prstGeom prst="rect">
            <a:avLst/>
          </a:prstGeom>
        </p:spPr>
      </p:pic>
      <p:sp>
        <p:nvSpPr>
          <p:cNvPr id="10" name="TextBox 9">
            <a:extLst>
              <a:ext uri="{FF2B5EF4-FFF2-40B4-BE49-F238E27FC236}">
                <a16:creationId xmlns:a16="http://schemas.microsoft.com/office/drawing/2014/main" id="{6D3E01CE-BD1A-423B-AEEB-94FDDAE1B067}"/>
              </a:ext>
            </a:extLst>
          </p:cNvPr>
          <p:cNvSpPr txBox="1"/>
          <p:nvPr/>
        </p:nvSpPr>
        <p:spPr>
          <a:xfrm>
            <a:off x="4715282" y="650572"/>
            <a:ext cx="4428718" cy="522900"/>
          </a:xfrm>
          <a:prstGeom prst="rect">
            <a:avLst/>
          </a:prstGeom>
          <a:noFill/>
        </p:spPr>
        <p:txBody>
          <a:bodyPr wrap="square" rtlCol="0">
            <a:spAutoFit/>
          </a:bodyPr>
          <a:lstStyle/>
          <a:p>
            <a:pPr lvl="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Global JP-10</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Size, By Value, 2015, 2020, 2021E, and 2040F (USD Million)</a:t>
            </a:r>
          </a:p>
        </p:txBody>
      </p:sp>
      <p:sp>
        <p:nvSpPr>
          <p:cNvPr id="13" name="Rectangle 12">
            <a:extLst>
              <a:ext uri="{FF2B5EF4-FFF2-40B4-BE49-F238E27FC236}">
                <a16:creationId xmlns:a16="http://schemas.microsoft.com/office/drawing/2014/main" id="{00FB4BA8-6C1A-48EF-8421-9181C10F3957}"/>
              </a:ext>
            </a:extLst>
          </p:cNvPr>
          <p:cNvSpPr/>
          <p:nvPr/>
        </p:nvSpPr>
        <p:spPr>
          <a:xfrm>
            <a:off x="4738904" y="2505697"/>
            <a:ext cx="4315712" cy="889842"/>
          </a:xfrm>
          <a:prstGeom prst="rect">
            <a:avLst/>
          </a:prstGeom>
          <a:no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sz="8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a:extLst>
              <a:ext uri="{FF2B5EF4-FFF2-40B4-BE49-F238E27FC236}">
                <a16:creationId xmlns:a16="http://schemas.microsoft.com/office/drawing/2014/main" id="{505F5F79-5823-4F42-B07A-88672DEAEAA1}"/>
              </a:ext>
            </a:extLst>
          </p:cNvPr>
          <p:cNvSpPr txBox="1"/>
          <p:nvPr/>
        </p:nvSpPr>
        <p:spPr>
          <a:xfrm>
            <a:off x="202405" y="700738"/>
            <a:ext cx="4292090" cy="753732"/>
          </a:xfrm>
          <a:prstGeom prst="rect">
            <a:avLst/>
          </a:prstGeom>
          <a:noFill/>
        </p:spPr>
        <p:txBody>
          <a:bodyPr wrap="square" rtlCol="0">
            <a:spAutoFit/>
          </a:bodyPr>
          <a:lstStyle/>
          <a:p>
            <a:pPr>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Global Jet Fuel Military Grade  (JP-4, JP-5, JP-8, JP-10) Market Size, By Value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2015, 2020, 2021E and 2040F (USD Billion)</a:t>
            </a:r>
            <a:endPar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D9DE0E0B-97DC-4922-BCEE-716F764387FE}"/>
              </a:ext>
            </a:extLst>
          </p:cNvPr>
          <p:cNvSpPr/>
          <p:nvPr/>
        </p:nvSpPr>
        <p:spPr>
          <a:xfrm>
            <a:off x="89383" y="4200037"/>
            <a:ext cx="4405112" cy="1118113"/>
          </a:xfrm>
          <a:prstGeom prst="rect">
            <a:avLst/>
          </a:prstGeom>
          <a:no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Currently, JP-10 is used in the defense sector as a fuel for missiles. Increase in the missile numbers till the forecasted period will increase the market from the demand side. Various pilot projects on Bio-based JP-10 is  said to reduce the cost limitation  associated with it to use in commercial aviation. Majority of the JP-10  fuel is currently used in US. However, Research &amp; Development of various emerging countries of APAC and Europe are monitoring and developing  a product for their market.  </a:t>
            </a:r>
          </a:p>
          <a:p>
            <a:pPr marL="171450" indent="-171450" algn="just">
              <a:lnSpc>
                <a:spcPct val="150000"/>
              </a:lnSpc>
              <a:buFont typeface="Arial" panose="020B0604020202020204" pitchFamily="34" charset="0"/>
              <a:buChar char="•"/>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there is a need to develop high density JP-10 fuel in the country. The most important requirement of the missile fuel is to put more available energy in each unit of volume. Country like Japan, America, China etc. are manufacturing for their missile systems. </a:t>
            </a:r>
          </a:p>
        </p:txBody>
      </p:sp>
      <p:sp>
        <p:nvSpPr>
          <p:cNvPr id="19" name="Rectangle 18">
            <a:extLst>
              <a:ext uri="{FF2B5EF4-FFF2-40B4-BE49-F238E27FC236}">
                <a16:creationId xmlns:a16="http://schemas.microsoft.com/office/drawing/2014/main" id="{8C58B7A3-6F67-43B4-BCF8-47DDA02DB210}"/>
              </a:ext>
            </a:extLst>
          </p:cNvPr>
          <p:cNvSpPr/>
          <p:nvPr/>
        </p:nvSpPr>
        <p:spPr>
          <a:xfrm>
            <a:off x="4685754" y="5687493"/>
            <a:ext cx="4315712" cy="1039869"/>
          </a:xfrm>
          <a:prstGeom prst="rect">
            <a:avLst/>
          </a:prstGeom>
          <a:no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price for JP-10 fuel is expected to reduce for the forecasted period. Many research and development activities are identifying route to manufacture JP-10 fuel from bio route. Increased availability of the product will result in consistent  decline of price during forecast period.</a:t>
            </a:r>
          </a:p>
          <a:p>
            <a:pPr marL="171450" indent="-171450" algn="just">
              <a:buFont typeface="Arial" panose="020B0604020202020204" pitchFamily="34" charset="0"/>
              <a:buChar char="•"/>
            </a:pPr>
            <a:endParaRPr lang="en-IN" sz="8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0" name="Chart 19">
            <a:extLst>
              <a:ext uri="{FF2B5EF4-FFF2-40B4-BE49-F238E27FC236}">
                <a16:creationId xmlns:a16="http://schemas.microsoft.com/office/drawing/2014/main" id="{5F036590-EBCF-49B6-B58A-C9CD2734E0E0}"/>
              </a:ext>
            </a:extLst>
          </p:cNvPr>
          <p:cNvGraphicFramePr/>
          <p:nvPr>
            <p:extLst>
              <p:ext uri="{D42A27DB-BD31-4B8C-83A1-F6EECF244321}">
                <p14:modId xmlns:p14="http://schemas.microsoft.com/office/powerpoint/2010/main" val="633967573"/>
              </p:ext>
            </p:extLst>
          </p:nvPr>
        </p:nvGraphicFramePr>
        <p:xfrm>
          <a:off x="64223" y="1539850"/>
          <a:ext cx="4292091" cy="141076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a:extLst>
              <a:ext uri="{FF2B5EF4-FFF2-40B4-BE49-F238E27FC236}">
                <a16:creationId xmlns:a16="http://schemas.microsoft.com/office/drawing/2014/main" id="{670A934E-9036-4366-9D05-BD6A4E114F46}"/>
              </a:ext>
            </a:extLst>
          </p:cNvPr>
          <p:cNvGraphicFramePr/>
          <p:nvPr>
            <p:extLst>
              <p:ext uri="{D42A27DB-BD31-4B8C-83A1-F6EECF244321}">
                <p14:modId xmlns:p14="http://schemas.microsoft.com/office/powerpoint/2010/main" val="1464376526"/>
              </p:ext>
            </p:extLst>
          </p:nvPr>
        </p:nvGraphicFramePr>
        <p:xfrm>
          <a:off x="4709375" y="1148159"/>
          <a:ext cx="4292091" cy="141076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21">
            <a:extLst>
              <a:ext uri="{FF2B5EF4-FFF2-40B4-BE49-F238E27FC236}">
                <a16:creationId xmlns:a16="http://schemas.microsoft.com/office/drawing/2014/main" id="{140CB49E-F455-43BB-B49D-859A57B2D680}"/>
              </a:ext>
            </a:extLst>
          </p:cNvPr>
          <p:cNvGraphicFramePr/>
          <p:nvPr>
            <p:extLst>
              <p:ext uri="{D42A27DB-BD31-4B8C-83A1-F6EECF244321}">
                <p14:modId xmlns:p14="http://schemas.microsoft.com/office/powerpoint/2010/main" val="2532097970"/>
              </p:ext>
            </p:extLst>
          </p:nvPr>
        </p:nvGraphicFramePr>
        <p:xfrm>
          <a:off x="4584335" y="3834670"/>
          <a:ext cx="4303377" cy="1649448"/>
        </p:xfrm>
        <a:graphic>
          <a:graphicData uri="http://schemas.openxmlformats.org/drawingml/2006/chart">
            <c:chart xmlns:c="http://schemas.openxmlformats.org/drawingml/2006/chart" xmlns:r="http://schemas.openxmlformats.org/officeDocument/2006/relationships" r:id="rId5"/>
          </a:graphicData>
        </a:graphic>
      </p:graphicFrame>
      <p:sp>
        <p:nvSpPr>
          <p:cNvPr id="24" name="TextBox 23">
            <a:extLst>
              <a:ext uri="{FF2B5EF4-FFF2-40B4-BE49-F238E27FC236}">
                <a16:creationId xmlns:a16="http://schemas.microsoft.com/office/drawing/2014/main" id="{8809685B-C0D2-4DFB-83FE-B35866B9B1AB}"/>
              </a:ext>
            </a:extLst>
          </p:cNvPr>
          <p:cNvSpPr txBox="1"/>
          <p:nvPr/>
        </p:nvSpPr>
        <p:spPr>
          <a:xfrm>
            <a:off x="4811235" y="3077339"/>
            <a:ext cx="4190231" cy="522900"/>
          </a:xfrm>
          <a:prstGeom prst="rect">
            <a:avLst/>
          </a:prstGeom>
          <a:noFill/>
        </p:spPr>
        <p:txBody>
          <a:bodyPr wrap="square" rtlCol="0">
            <a:spAutoFit/>
          </a:bodyPr>
          <a:lstStyle/>
          <a:p>
            <a:pPr lvl="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 JP-10 Pricing Analysis, 2015, 2020, 2021E, 2040F(USD Per Gallon)</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7" name="Title 1">
            <a:extLst>
              <a:ext uri="{FF2B5EF4-FFF2-40B4-BE49-F238E27FC236}">
                <a16:creationId xmlns:a16="http://schemas.microsoft.com/office/drawing/2014/main" id="{7329CBCF-DA73-4182-AB0D-EF68154F12BF}"/>
              </a:ext>
            </a:extLst>
          </p:cNvPr>
          <p:cNvSpPr txBox="1">
            <a:spLocks/>
          </p:cNvSpPr>
          <p:nvPr/>
        </p:nvSpPr>
        <p:spPr>
          <a:xfrm>
            <a:off x="170869" y="167161"/>
            <a:ext cx="6915978" cy="42115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800" b="1" dirty="0">
                <a:latin typeface="Calibri "/>
                <a:cs typeface="Arial" panose="020B0604020202020204" pitchFamily="34" charset="0"/>
              </a:rPr>
              <a:t>Key Insights : APAC JP-10 Market</a:t>
            </a:r>
          </a:p>
        </p:txBody>
      </p:sp>
    </p:spTree>
    <p:extLst>
      <p:ext uri="{BB962C8B-B14F-4D97-AF65-F5344CB8AC3E}">
        <p14:creationId xmlns:p14="http://schemas.microsoft.com/office/powerpoint/2010/main" val="3353802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673CE054-4281-4D20-8057-F6466F624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3768"/>
            <a:ext cx="9122508" cy="6168112"/>
          </a:xfrm>
          <a:prstGeom prst="rect">
            <a:avLst/>
          </a:prstGeom>
        </p:spPr>
      </p:pic>
      <p:sp>
        <p:nvSpPr>
          <p:cNvPr id="25" name="TextBox 24">
            <a:extLst>
              <a:ext uri="{FF2B5EF4-FFF2-40B4-BE49-F238E27FC236}">
                <a16:creationId xmlns:a16="http://schemas.microsoft.com/office/drawing/2014/main" id="{5F179040-6215-4BE1-AAC6-95C3981098C2}"/>
              </a:ext>
            </a:extLst>
          </p:cNvPr>
          <p:cNvSpPr txBox="1"/>
          <p:nvPr/>
        </p:nvSpPr>
        <p:spPr>
          <a:xfrm>
            <a:off x="4248443" y="852665"/>
            <a:ext cx="4604217" cy="3292889"/>
          </a:xfrm>
          <a:prstGeom prst="rect">
            <a:avLst/>
          </a:prstGeom>
          <a:noFill/>
        </p:spPr>
        <p:txBody>
          <a:bodyPr wrap="square" rtlCol="0">
            <a:spAutoFit/>
          </a:bodyPr>
          <a:lstStyle/>
          <a:p>
            <a:pPr algn="just">
              <a:lnSpc>
                <a:spcPct val="150000"/>
              </a:lnSpc>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Majority of Jet fuel used in Military application are JP-4, JP-5, JP-8 and JP-10. The composition of these fuels are very similar. Predominantly consists of C9–C16 hydrocarbons that are a combination of n-paraffins, </a:t>
            </a:r>
            <a:r>
              <a:rPr lang="en-US"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isoparaffins</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naphthenes</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 and aromatics. Rapid Economic Development and increasing security threat led to substantial increase in defense resources.  Increasing budget in Procurement and R&amp;D activities in global defense will increase the fighter jets in upcoming years.</a:t>
            </a:r>
          </a:p>
          <a:p>
            <a:pPr marL="171450" indent="-171450" algn="just">
              <a:lnSpc>
                <a:spcPct val="15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According to DRDO, most of the propellant engine used in India consists of oxidizer. However, researches are working on developing cost-efficient technologies which can utilize atmospheric oxygen  for combustion</a:t>
            </a:r>
            <a:endParaRPr lang="en-IN" sz="1000" dirty="0">
              <a:latin typeface="Verdana" panose="020B0604030504040204" pitchFamily="34" charset="0"/>
              <a:ea typeface="Verdana" panose="020B0604030504040204" pitchFamily="34" charset="0"/>
              <a:cs typeface="Verdana" panose="020B0604030504040204" pitchFamily="34" charset="0"/>
            </a:endParaRPr>
          </a:p>
        </p:txBody>
      </p:sp>
      <p:sp>
        <p:nvSpPr>
          <p:cNvPr id="49" name="Text Placeholder 3">
            <a:extLst>
              <a:ext uri="{FF2B5EF4-FFF2-40B4-BE49-F238E27FC236}">
                <a16:creationId xmlns:a16="http://schemas.microsoft.com/office/drawing/2014/main" id="{1D7A348B-CF22-4FCE-BF76-1F3A76C72E13}"/>
              </a:ext>
            </a:extLst>
          </p:cNvPr>
          <p:cNvSpPr txBox="1">
            <a:spLocks/>
          </p:cNvSpPr>
          <p:nvPr/>
        </p:nvSpPr>
        <p:spPr>
          <a:xfrm>
            <a:off x="174573" y="182682"/>
            <a:ext cx="7736404" cy="363107"/>
          </a:xfrm>
          <a:prstGeom prst="rect">
            <a:avLst/>
          </a:prstGeom>
        </p:spPr>
        <p:txBody>
          <a:bodyPr vert="horz" lIns="91440" tIns="45720" rIns="91440" bIns="45720" rtlCol="0" anchor="ctr">
            <a:noAutofit/>
          </a:bodyPr>
          <a:lstStyle>
            <a:defPPr>
              <a:defRPr lang="en-US"/>
            </a:defPPr>
            <a:lvl1pPr marR="0" lvl="0" indent="0" fontAlgn="auto">
              <a:lnSpc>
                <a:spcPts val="1700"/>
              </a:lnSpc>
              <a:spcBef>
                <a:spcPct val="0"/>
              </a:spcBef>
              <a:spcAft>
                <a:spcPts val="0"/>
              </a:spcAft>
              <a:buClrTx/>
              <a:buSzTx/>
              <a:buFontTx/>
              <a:buNone/>
              <a:tabLst/>
              <a:defRPr b="1">
                <a:latin typeface="Calibri "/>
                <a:ea typeface="+mj-ea"/>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IN" dirty="0"/>
              <a:t>Recommendations for HPCL Research &amp; Development Team</a:t>
            </a:r>
          </a:p>
        </p:txBody>
      </p:sp>
      <p:sp>
        <p:nvSpPr>
          <p:cNvPr id="50" name="TextBox 49">
            <a:extLst>
              <a:ext uri="{FF2B5EF4-FFF2-40B4-BE49-F238E27FC236}">
                <a16:creationId xmlns:a16="http://schemas.microsoft.com/office/drawing/2014/main" id="{B037C547-84AA-4145-BBD7-7B97A11FB41F}"/>
              </a:ext>
            </a:extLst>
          </p:cNvPr>
          <p:cNvSpPr txBox="1"/>
          <p:nvPr/>
        </p:nvSpPr>
        <p:spPr>
          <a:xfrm>
            <a:off x="21492" y="4290622"/>
            <a:ext cx="4361853" cy="2196435"/>
          </a:xfrm>
          <a:prstGeom prst="rect">
            <a:avLst/>
          </a:prstGeom>
          <a:noFill/>
        </p:spPr>
        <p:txBody>
          <a:bodyPr wrap="square" rtlCol="0" anchor="t">
            <a:spAutoFit/>
          </a:bodyPr>
          <a:lstStyle/>
          <a:p>
            <a:pPr marL="171450" marR="0" lvl="0" indent="-171450" algn="just" defTabSz="4572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JP-10 is manufactured by processing Dicyclopentadiene from steam cracking of naphtha and gas oils to ethylene.</a:t>
            </a:r>
          </a:p>
          <a:p>
            <a:pPr marL="171450" marR="0" lvl="0" indent="-171450" algn="just" defTabSz="4572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JP-10 is a single component fuel that consists of 96.5 </a:t>
            </a:r>
            <a:r>
              <a:rPr kumimoji="0" lang="en-US"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wt</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exo-tetrahydrodicyclopentadiene, 2.5 </a:t>
            </a:r>
            <a:r>
              <a:rPr kumimoji="0" lang="en-US"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wt</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endo-tetrahydrodicyclopentadiene and 1 </a:t>
            </a:r>
            <a:r>
              <a:rPr kumimoji="0" lang="en-US"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wt</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adamantane.</a:t>
            </a:r>
          </a:p>
          <a:p>
            <a:pPr marL="171450" marR="0" lvl="0" indent="-171450" algn="just" defTabSz="4572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Thus, crude oil processing companies do not prefer to manufacture DCPD or exo-DCPD through costly processes. </a:t>
            </a:r>
          </a:p>
        </p:txBody>
      </p:sp>
      <p:graphicFrame>
        <p:nvGraphicFramePr>
          <p:cNvPr id="5" name="Diagram 4">
            <a:extLst>
              <a:ext uri="{FF2B5EF4-FFF2-40B4-BE49-F238E27FC236}">
                <a16:creationId xmlns:a16="http://schemas.microsoft.com/office/drawing/2014/main" id="{97F2E07B-0629-47BF-8A1B-BE364D15EB90}"/>
              </a:ext>
            </a:extLst>
          </p:cNvPr>
          <p:cNvGraphicFramePr/>
          <p:nvPr>
            <p:extLst>
              <p:ext uri="{D42A27DB-BD31-4B8C-83A1-F6EECF244321}">
                <p14:modId xmlns:p14="http://schemas.microsoft.com/office/powerpoint/2010/main" val="3383314109"/>
              </p:ext>
            </p:extLst>
          </p:nvPr>
        </p:nvGraphicFramePr>
        <p:xfrm>
          <a:off x="21492" y="1233601"/>
          <a:ext cx="4453288" cy="28511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709D04FE-49B1-4AF6-869D-3FF0163EACE6}"/>
              </a:ext>
            </a:extLst>
          </p:cNvPr>
          <p:cNvSpPr/>
          <p:nvPr/>
        </p:nvSpPr>
        <p:spPr>
          <a:xfrm>
            <a:off x="112928" y="852665"/>
            <a:ext cx="4270417" cy="334617"/>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Verdana" panose="020B0604030504040204" pitchFamily="34" charset="0"/>
                <a:ea typeface="Verdana" panose="020B0604030504040204" pitchFamily="34" charset="0"/>
                <a:cs typeface="Verdana" panose="020B0604030504040204" pitchFamily="34" charset="0"/>
              </a:rPr>
              <a:t>P</a:t>
            </a:r>
            <a:r>
              <a:rPr lang="en-IN" sz="1200" b="1" dirty="0">
                <a:solidFill>
                  <a:prstClr val="white"/>
                </a:solidFill>
                <a:latin typeface="Verdana" panose="020B0604030504040204" pitchFamily="34" charset="0"/>
                <a:ea typeface="Verdana" panose="020B0604030504040204" pitchFamily="34" charset="0"/>
                <a:cs typeface="Verdana" panose="020B0604030504040204" pitchFamily="34" charset="0"/>
              </a:rPr>
              <a:t>RODUCTION PROCESS OF JP-10</a:t>
            </a:r>
            <a:endParaRPr kumimoji="0" lang="en-IN" sz="12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Table 6">
            <a:extLst>
              <a:ext uri="{FF2B5EF4-FFF2-40B4-BE49-F238E27FC236}">
                <a16:creationId xmlns:a16="http://schemas.microsoft.com/office/drawing/2014/main" id="{2C81F9BE-B6AB-43B6-A4E6-1D17500AC1A0}"/>
              </a:ext>
            </a:extLst>
          </p:cNvPr>
          <p:cNvGraphicFramePr>
            <a:graphicFrameLocks noGrp="1"/>
          </p:cNvGraphicFramePr>
          <p:nvPr>
            <p:extLst>
              <p:ext uri="{D42A27DB-BD31-4B8C-83A1-F6EECF244321}">
                <p14:modId xmlns:p14="http://schemas.microsoft.com/office/powerpoint/2010/main" val="3875354535"/>
              </p:ext>
            </p:extLst>
          </p:nvPr>
        </p:nvGraphicFramePr>
        <p:xfrm>
          <a:off x="4760657" y="4538635"/>
          <a:ext cx="3876906" cy="1995040"/>
        </p:xfrm>
        <a:graphic>
          <a:graphicData uri="http://schemas.openxmlformats.org/drawingml/2006/table">
            <a:tbl>
              <a:tblPr firstRow="1">
                <a:tableStyleId>{1FECB4D8-DB02-4DC6-A0A2-4F2EBAE1DC90}</a:tableStyleId>
              </a:tblPr>
              <a:tblGrid>
                <a:gridCol w="2480578">
                  <a:extLst>
                    <a:ext uri="{9D8B030D-6E8A-4147-A177-3AD203B41FA5}">
                      <a16:colId xmlns:a16="http://schemas.microsoft.com/office/drawing/2014/main" val="4198093710"/>
                    </a:ext>
                  </a:extLst>
                </a:gridCol>
                <a:gridCol w="1396328">
                  <a:extLst>
                    <a:ext uri="{9D8B030D-6E8A-4147-A177-3AD203B41FA5}">
                      <a16:colId xmlns:a16="http://schemas.microsoft.com/office/drawing/2014/main" val="829647138"/>
                    </a:ext>
                  </a:extLst>
                </a:gridCol>
              </a:tblGrid>
              <a:tr h="296994">
                <a:tc>
                  <a:txBody>
                    <a:bodyPr/>
                    <a:lstStyle/>
                    <a:p>
                      <a:pPr algn="ctr" fontAlgn="b"/>
                      <a:r>
                        <a:rPr lang="en-IN" sz="100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Property</a:t>
                      </a:r>
                      <a:endParaRPr lang="en-IN" sz="10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Value</a:t>
                      </a:r>
                      <a:endParaRPr lang="en-IN" sz="10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3928381877"/>
                  </a:ext>
                </a:extLst>
              </a:tr>
              <a:tr h="284317">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Average formula</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C10H16</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1233419742"/>
                  </a:ext>
                </a:extLst>
              </a:tr>
              <a:tr h="284317">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H/C ratio (mole)</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u="none" strike="noStrike">
                          <a:effectLst/>
                          <a:latin typeface="Verdana" panose="020B0604030504040204" pitchFamily="34" charset="0"/>
                          <a:ea typeface="Verdana" panose="020B0604030504040204" pitchFamily="34" charset="0"/>
                          <a:cs typeface="Verdana" panose="020B0604030504040204" pitchFamily="34" charset="0"/>
                        </a:rPr>
                        <a:t>1.6</a:t>
                      </a:r>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3106649379"/>
                  </a:ext>
                </a:extLst>
              </a:tr>
              <a:tr h="560778">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Average molecular weight (g/mol)</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136.2</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2941388022"/>
                  </a:ext>
                </a:extLst>
              </a:tr>
              <a:tr h="284317">
                <a:tc>
                  <a:txBody>
                    <a:bodyPr/>
                    <a:lstStyle/>
                    <a:p>
                      <a:pPr algn="ctr" fontAlgn="b"/>
                      <a:r>
                        <a:rPr lang="en-IN" sz="1000" u="none" strike="noStrike">
                          <a:effectLst/>
                          <a:latin typeface="Verdana" panose="020B0604030504040204" pitchFamily="34" charset="0"/>
                          <a:ea typeface="Verdana" panose="020B0604030504040204" pitchFamily="34" charset="0"/>
                          <a:cs typeface="Verdana" panose="020B0604030504040204" pitchFamily="34" charset="0"/>
                        </a:rPr>
                        <a:t>LHV (MJ/kg)</a:t>
                      </a:r>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43</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2112582032"/>
                  </a:ext>
                </a:extLst>
              </a:tr>
              <a:tr h="284317">
                <a:tc>
                  <a:txBody>
                    <a:bodyPr/>
                    <a:lstStyle/>
                    <a:p>
                      <a:pPr algn="ctr" fontAlgn="b"/>
                      <a:r>
                        <a:rPr lang="en-IN" sz="1000" u="none" strike="noStrike">
                          <a:effectLst/>
                          <a:latin typeface="Verdana" panose="020B0604030504040204" pitchFamily="34" charset="0"/>
                          <a:ea typeface="Verdana" panose="020B0604030504040204" pitchFamily="34" charset="0"/>
                          <a:cs typeface="Verdana" panose="020B0604030504040204" pitchFamily="34" charset="0"/>
                        </a:rPr>
                        <a:t>Model formula</a:t>
                      </a:r>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C10H16</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2076326874"/>
                  </a:ext>
                </a:extLst>
              </a:tr>
            </a:tbl>
          </a:graphicData>
        </a:graphic>
      </p:graphicFrame>
      <p:sp>
        <p:nvSpPr>
          <p:cNvPr id="8" name="TextBox 7">
            <a:extLst>
              <a:ext uri="{FF2B5EF4-FFF2-40B4-BE49-F238E27FC236}">
                <a16:creationId xmlns:a16="http://schemas.microsoft.com/office/drawing/2014/main" id="{D6B20DB8-C40F-447F-B55E-8E2ED91E586B}"/>
              </a:ext>
            </a:extLst>
          </p:cNvPr>
          <p:cNvSpPr txBox="1"/>
          <p:nvPr/>
        </p:nvSpPr>
        <p:spPr>
          <a:xfrm>
            <a:off x="5527197" y="4168851"/>
            <a:ext cx="2046708" cy="261610"/>
          </a:xfrm>
          <a:prstGeom prst="rect">
            <a:avLst/>
          </a:prstGeom>
          <a:noFill/>
        </p:spPr>
        <p:txBody>
          <a:bodyPr wrap="square" rtlCol="0">
            <a:spAutoFit/>
          </a:bodyPr>
          <a:lstStyle/>
          <a:p>
            <a:r>
              <a:rPr lang="en-US" sz="1100" b="1" dirty="0">
                <a:latin typeface="Verdana" panose="020B0604030504040204" pitchFamily="34" charset="0"/>
                <a:ea typeface="Verdana" panose="020B0604030504040204" pitchFamily="34" charset="0"/>
                <a:cs typeface="Verdana" panose="020B0604030504040204" pitchFamily="34" charset="0"/>
              </a:rPr>
              <a:t>Key</a:t>
            </a:r>
            <a:r>
              <a:rPr lang="en-US" sz="11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1100" b="1" dirty="0">
                <a:latin typeface="Verdana" panose="020B0604030504040204" pitchFamily="34" charset="0"/>
                <a:ea typeface="Verdana" panose="020B0604030504040204" pitchFamily="34" charset="0"/>
                <a:cs typeface="Verdana" panose="020B0604030504040204" pitchFamily="34" charset="0"/>
              </a:rPr>
              <a:t>Properties of JP-10</a:t>
            </a:r>
          </a:p>
        </p:txBody>
      </p:sp>
    </p:spTree>
    <p:extLst>
      <p:ext uri="{BB962C8B-B14F-4D97-AF65-F5344CB8AC3E}">
        <p14:creationId xmlns:p14="http://schemas.microsoft.com/office/powerpoint/2010/main" val="1763696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Background pattern&#10;&#10;Description automatically generated">
            <a:extLst>
              <a:ext uri="{FF2B5EF4-FFF2-40B4-BE49-F238E27FC236}">
                <a16:creationId xmlns:a16="http://schemas.microsoft.com/office/drawing/2014/main" id="{25736D0D-98C3-4127-984C-7253740A0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1578"/>
            <a:ext cx="9144000" cy="6256421"/>
          </a:xfrm>
          <a:prstGeom prst="rect">
            <a:avLst/>
          </a:prstGeom>
        </p:spPr>
      </p:pic>
      <p:pic>
        <p:nvPicPr>
          <p:cNvPr id="6" name="Picture 5" descr="A close up of electronics&#10;&#10;Description automatically generated">
            <a:extLst>
              <a:ext uri="{FF2B5EF4-FFF2-40B4-BE49-F238E27FC236}">
                <a16:creationId xmlns:a16="http://schemas.microsoft.com/office/drawing/2014/main" id="{13E98575-940F-4B38-B4C5-6F4626D70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1503"/>
            <a:ext cx="9064224" cy="5078052"/>
          </a:xfrm>
          <a:prstGeom prst="rect">
            <a:avLst/>
          </a:prstGeom>
        </p:spPr>
      </p:pic>
      <p:sp>
        <p:nvSpPr>
          <p:cNvPr id="8" name="TextBox 7">
            <a:extLst>
              <a:ext uri="{FF2B5EF4-FFF2-40B4-BE49-F238E27FC236}">
                <a16:creationId xmlns:a16="http://schemas.microsoft.com/office/drawing/2014/main" id="{B9013405-2F7B-4CB5-A0C9-1A2D5D68B35A}"/>
              </a:ext>
            </a:extLst>
          </p:cNvPr>
          <p:cNvSpPr txBox="1"/>
          <p:nvPr/>
        </p:nvSpPr>
        <p:spPr>
          <a:xfrm>
            <a:off x="0" y="5755730"/>
            <a:ext cx="6348995" cy="910699"/>
          </a:xfrm>
          <a:prstGeom prst="rect">
            <a:avLst/>
          </a:prstGeom>
          <a:noFill/>
        </p:spPr>
        <p:txBody>
          <a:bodyPr wrap="square" rtlCol="0">
            <a:spAutoFit/>
          </a:bodyPr>
          <a:lstStyle/>
          <a:p>
            <a:r>
              <a:rPr lang="en-IN" sz="3500" dirty="0">
                <a:solidFill>
                  <a:schemeClr val="tx2">
                    <a:lumMod val="50000"/>
                  </a:schemeClr>
                </a:solidFill>
                <a:latin typeface="Montserrat"/>
                <a:ea typeface="Verdana" panose="020B0604030504040204" pitchFamily="34" charset="0"/>
                <a:cs typeface="Arial" panose="020B0604020202020204" pitchFamily="34" charset="0"/>
              </a:rPr>
              <a:t>Thank you!! </a:t>
            </a:r>
          </a:p>
          <a:p>
            <a:r>
              <a:rPr lang="en-IN" sz="1818" i="1" dirty="0">
                <a:solidFill>
                  <a:schemeClr val="tx2">
                    <a:lumMod val="50000"/>
                  </a:schemeClr>
                </a:solidFill>
                <a:latin typeface="Calibri" panose="020F0502020204030204" pitchFamily="34" charset="0"/>
                <a:ea typeface="Verdana" panose="020B0604030504040204" pitchFamily="34" charset="0"/>
                <a:cs typeface="Arial" panose="020B0604020202020204" pitchFamily="34" charset="0"/>
              </a:rPr>
              <a:t>We look forward to serving your research needs!! </a:t>
            </a:r>
          </a:p>
        </p:txBody>
      </p:sp>
      <p:sp>
        <p:nvSpPr>
          <p:cNvPr id="9" name="Rectangle 8">
            <a:extLst>
              <a:ext uri="{FF2B5EF4-FFF2-40B4-BE49-F238E27FC236}">
                <a16:creationId xmlns:a16="http://schemas.microsoft.com/office/drawing/2014/main" id="{DA12E790-7301-473F-AD18-EB2C41E25F6A}"/>
              </a:ext>
            </a:extLst>
          </p:cNvPr>
          <p:cNvSpPr/>
          <p:nvPr/>
        </p:nvSpPr>
        <p:spPr>
          <a:xfrm>
            <a:off x="5984126" y="770253"/>
            <a:ext cx="2873777" cy="1649430"/>
          </a:xfrm>
          <a:prstGeom prst="rect">
            <a:avLst/>
          </a:prstGeom>
          <a:solidFill>
            <a:srgbClr val="168C8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F6859E8-114C-42CC-AD29-2E33D7BF706D}"/>
              </a:ext>
            </a:extLst>
          </p:cNvPr>
          <p:cNvSpPr txBox="1"/>
          <p:nvPr/>
        </p:nvSpPr>
        <p:spPr>
          <a:xfrm>
            <a:off x="6212611" y="1097438"/>
            <a:ext cx="2383712" cy="1015663"/>
          </a:xfrm>
          <a:prstGeom prst="rect">
            <a:avLst/>
          </a:prstGeom>
          <a:noFill/>
          <a:ln>
            <a:noFill/>
          </a:ln>
        </p:spPr>
        <p:txBody>
          <a:bodyPr wrap="square" rtlCol="0">
            <a:spAutoFit/>
          </a:bodyPr>
          <a:lstStyle/>
          <a:p>
            <a:pPr algn="ctr">
              <a:defRPr/>
            </a:pPr>
            <a:r>
              <a:rPr lang="en-US" sz="1000" b="1" kern="0" dirty="0">
                <a:solidFill>
                  <a:schemeClr val="bg1"/>
                </a:solidFill>
                <a:latin typeface="Arial" pitchFamily="34" charset="0"/>
                <a:cs typeface="Arial" pitchFamily="34" charset="0"/>
              </a:rPr>
              <a:t>TechSci Research – North America</a:t>
            </a:r>
          </a:p>
          <a:p>
            <a:pPr algn="ctr">
              <a:defRPr/>
            </a:pPr>
            <a:r>
              <a:rPr lang="en-US" sz="1000" b="1" kern="0" dirty="0">
                <a:solidFill>
                  <a:schemeClr val="bg1"/>
                </a:solidFill>
                <a:latin typeface="Arial" pitchFamily="34" charset="0"/>
                <a:cs typeface="Arial" pitchFamily="34" charset="0"/>
              </a:rPr>
              <a:t>708 Third Avenue, Manhattan,  </a:t>
            </a:r>
          </a:p>
          <a:p>
            <a:pPr algn="ctr">
              <a:defRPr/>
            </a:pPr>
            <a:r>
              <a:rPr lang="en-US" sz="1000" b="1" kern="0" dirty="0">
                <a:solidFill>
                  <a:schemeClr val="bg1"/>
                </a:solidFill>
                <a:latin typeface="Arial" pitchFamily="34" charset="0"/>
                <a:cs typeface="Arial" pitchFamily="34" charset="0"/>
              </a:rPr>
              <a:t>New York, United States</a:t>
            </a:r>
          </a:p>
          <a:p>
            <a:pPr algn="ctr">
              <a:defRPr/>
            </a:pPr>
            <a:r>
              <a:rPr lang="en-US" sz="1000" b="1" kern="0" dirty="0">
                <a:solidFill>
                  <a:schemeClr val="bg1"/>
                </a:solidFill>
                <a:latin typeface="Arial" pitchFamily="34" charset="0"/>
                <a:cs typeface="Arial" pitchFamily="34" charset="0"/>
              </a:rPr>
              <a:t>Tel: +1- 646- 360- 1656</a:t>
            </a:r>
          </a:p>
          <a:p>
            <a:pPr algn="ctr">
              <a:defRPr/>
            </a:pPr>
            <a:r>
              <a:rPr lang="en-US" sz="1000" b="1" kern="0" dirty="0">
                <a:solidFill>
                  <a:schemeClr val="bg1"/>
                </a:solidFill>
                <a:latin typeface="Arial" pitchFamily="34" charset="0"/>
                <a:cs typeface="Arial" pitchFamily="34" charset="0"/>
              </a:rPr>
              <a:t>Email: sales@techsciresearch.com  www.techsciresearch.com</a:t>
            </a:r>
          </a:p>
        </p:txBody>
      </p:sp>
      <p:sp>
        <p:nvSpPr>
          <p:cNvPr id="11" name="Rectangle 10">
            <a:extLst>
              <a:ext uri="{FF2B5EF4-FFF2-40B4-BE49-F238E27FC236}">
                <a16:creationId xmlns:a16="http://schemas.microsoft.com/office/drawing/2014/main" id="{269D8310-0776-4A58-AD7B-552EB6D70BE4}"/>
              </a:ext>
            </a:extLst>
          </p:cNvPr>
          <p:cNvSpPr/>
          <p:nvPr/>
        </p:nvSpPr>
        <p:spPr>
          <a:xfrm>
            <a:off x="5984002" y="2509035"/>
            <a:ext cx="2840930" cy="1649430"/>
          </a:xfrm>
          <a:prstGeom prst="rect">
            <a:avLst/>
          </a:prstGeom>
          <a:solidFill>
            <a:srgbClr val="168C8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9466AC6-9EAA-43D2-A656-DF9BC2F32DCF}"/>
              </a:ext>
            </a:extLst>
          </p:cNvPr>
          <p:cNvSpPr txBox="1"/>
          <p:nvPr/>
        </p:nvSpPr>
        <p:spPr>
          <a:xfrm>
            <a:off x="6212611" y="2746868"/>
            <a:ext cx="2410133" cy="1015663"/>
          </a:xfrm>
          <a:prstGeom prst="rect">
            <a:avLst/>
          </a:prstGeom>
          <a:noFill/>
          <a:ln>
            <a:noFill/>
          </a:ln>
        </p:spPr>
        <p:txBody>
          <a:bodyPr wrap="square" rtlCol="0">
            <a:spAutoFit/>
          </a:bodyPr>
          <a:lstStyle/>
          <a:p>
            <a:pPr algn="ctr">
              <a:defRPr/>
            </a:pPr>
            <a:r>
              <a:rPr lang="en-US" sz="1000" b="1" kern="0" dirty="0">
                <a:solidFill>
                  <a:schemeClr val="bg1"/>
                </a:solidFill>
                <a:latin typeface="Arial" pitchFamily="34" charset="0"/>
                <a:cs typeface="Arial" pitchFamily="34" charset="0"/>
              </a:rPr>
              <a:t>TechSci Research – Europe</a:t>
            </a:r>
          </a:p>
          <a:p>
            <a:pPr algn="ctr">
              <a:defRPr/>
            </a:pPr>
            <a:r>
              <a:rPr lang="en-US" sz="1000" b="1" kern="0" dirty="0">
                <a:solidFill>
                  <a:schemeClr val="bg1"/>
                </a:solidFill>
                <a:latin typeface="Arial" pitchFamily="34" charset="0"/>
                <a:cs typeface="Arial" pitchFamily="34" charset="0"/>
              </a:rPr>
              <a:t>54, Oldbrook,  Bretton, </a:t>
            </a:r>
          </a:p>
          <a:p>
            <a:pPr algn="ctr">
              <a:defRPr/>
            </a:pPr>
            <a:r>
              <a:rPr lang="en-US" sz="1000" b="1" kern="0" dirty="0">
                <a:solidFill>
                  <a:schemeClr val="bg1"/>
                </a:solidFill>
                <a:latin typeface="Arial" pitchFamily="34" charset="0"/>
                <a:cs typeface="Arial" pitchFamily="34" charset="0"/>
              </a:rPr>
              <a:t>Peterborough, </a:t>
            </a:r>
          </a:p>
          <a:p>
            <a:pPr algn="ctr">
              <a:defRPr/>
            </a:pPr>
            <a:r>
              <a:rPr lang="en-US" sz="1000" b="1" kern="0" dirty="0">
                <a:solidFill>
                  <a:schemeClr val="bg1"/>
                </a:solidFill>
                <a:latin typeface="Arial" pitchFamily="34" charset="0"/>
                <a:cs typeface="Arial" pitchFamily="34" charset="0"/>
              </a:rPr>
              <a:t>United Kingdom</a:t>
            </a:r>
          </a:p>
          <a:p>
            <a:pPr algn="ctr">
              <a:defRPr/>
            </a:pPr>
            <a:r>
              <a:rPr lang="en-US" sz="1000" b="1" kern="0" dirty="0">
                <a:solidFill>
                  <a:schemeClr val="bg1"/>
                </a:solidFill>
                <a:latin typeface="Arial" pitchFamily="34" charset="0"/>
                <a:cs typeface="Arial" pitchFamily="34" charset="0"/>
              </a:rPr>
              <a:t>Email: sales@techsciresearch.com  www.techsciresearch.com</a:t>
            </a:r>
          </a:p>
        </p:txBody>
      </p:sp>
      <p:sp>
        <p:nvSpPr>
          <p:cNvPr id="13" name="Rectangle 12">
            <a:extLst>
              <a:ext uri="{FF2B5EF4-FFF2-40B4-BE49-F238E27FC236}">
                <a16:creationId xmlns:a16="http://schemas.microsoft.com/office/drawing/2014/main" id="{FAF560E8-480C-43B6-B306-402EAB433FE7}"/>
              </a:ext>
            </a:extLst>
          </p:cNvPr>
          <p:cNvSpPr/>
          <p:nvPr/>
        </p:nvSpPr>
        <p:spPr>
          <a:xfrm>
            <a:off x="5984002" y="4204360"/>
            <a:ext cx="2840930" cy="1601859"/>
          </a:xfrm>
          <a:prstGeom prst="rect">
            <a:avLst/>
          </a:prstGeom>
          <a:solidFill>
            <a:srgbClr val="168C8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7BE9CBA-0F72-4341-A98B-DEE3901E2AF2}"/>
              </a:ext>
            </a:extLst>
          </p:cNvPr>
          <p:cNvSpPr txBox="1"/>
          <p:nvPr/>
        </p:nvSpPr>
        <p:spPr>
          <a:xfrm>
            <a:off x="6212611" y="4487267"/>
            <a:ext cx="2348020" cy="1015663"/>
          </a:xfrm>
          <a:prstGeom prst="rect">
            <a:avLst/>
          </a:prstGeom>
          <a:noFill/>
          <a:ln>
            <a:noFill/>
          </a:ln>
        </p:spPr>
        <p:txBody>
          <a:bodyPr wrap="square" rtlCol="0">
            <a:spAutoFit/>
          </a:bodyPr>
          <a:lstStyle/>
          <a:p>
            <a:pPr algn="ctr">
              <a:defRPr/>
            </a:pPr>
            <a:r>
              <a:rPr lang="en-US" sz="1000" b="1" kern="0" dirty="0">
                <a:solidFill>
                  <a:schemeClr val="bg1"/>
                </a:solidFill>
                <a:latin typeface="Arial" pitchFamily="34" charset="0"/>
                <a:cs typeface="Arial" pitchFamily="34" charset="0"/>
              </a:rPr>
              <a:t>TechSci Research – Asia-Pacific</a:t>
            </a:r>
          </a:p>
          <a:p>
            <a:pPr algn="ctr">
              <a:defRPr/>
            </a:pPr>
            <a:r>
              <a:rPr lang="en-US" sz="1000" b="1" kern="0" dirty="0">
                <a:solidFill>
                  <a:schemeClr val="bg1"/>
                </a:solidFill>
                <a:latin typeface="Arial" pitchFamily="34" charset="0"/>
                <a:cs typeface="Arial" pitchFamily="34" charset="0"/>
              </a:rPr>
              <a:t>B – 44, Sector – 57, Noida, National Capital Region, U.P. - India</a:t>
            </a:r>
          </a:p>
          <a:p>
            <a:pPr algn="ctr">
              <a:defRPr/>
            </a:pPr>
            <a:r>
              <a:rPr lang="en-US" sz="1000" b="1" kern="0" dirty="0">
                <a:solidFill>
                  <a:schemeClr val="bg1"/>
                </a:solidFill>
                <a:latin typeface="Arial" pitchFamily="34" charset="0"/>
                <a:cs typeface="Arial" pitchFamily="34" charset="0"/>
              </a:rPr>
              <a:t>Tel: +91-120-4523900  </a:t>
            </a:r>
          </a:p>
          <a:p>
            <a:pPr algn="ctr">
              <a:defRPr/>
            </a:pPr>
            <a:r>
              <a:rPr lang="en-US" sz="1000" b="1" kern="0" dirty="0">
                <a:solidFill>
                  <a:schemeClr val="bg1"/>
                </a:solidFill>
                <a:latin typeface="Arial" pitchFamily="34" charset="0"/>
                <a:cs typeface="Arial" pitchFamily="34" charset="0"/>
              </a:rPr>
              <a:t>Email: sales@techsciresearch.com  www.techsciresearch.com</a:t>
            </a:r>
          </a:p>
        </p:txBody>
      </p:sp>
    </p:spTree>
    <p:extLst>
      <p:ext uri="{BB962C8B-B14F-4D97-AF65-F5344CB8AC3E}">
        <p14:creationId xmlns:p14="http://schemas.microsoft.com/office/powerpoint/2010/main" val="3589797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8FBBC3-36F2-4593-8607-BB47D7858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2462"/>
            <a:ext cx="9144000" cy="5832176"/>
          </a:xfrm>
          <a:prstGeom prst="rect">
            <a:avLst/>
          </a:prstGeom>
        </p:spPr>
      </p:pic>
      <p:pic>
        <p:nvPicPr>
          <p:cNvPr id="21" name="Picture 20" descr="A picture containing clipart&#10;&#10;Description generated with high confidence">
            <a:extLst>
              <a:ext uri="{FF2B5EF4-FFF2-40B4-BE49-F238E27FC236}">
                <a16:creationId xmlns:a16="http://schemas.microsoft.com/office/drawing/2014/main" id="{1E7CD3CA-1772-459A-868E-A9064547F7E1}"/>
              </a:ext>
            </a:extLst>
          </p:cNvPr>
          <p:cNvPicPr>
            <a:picLocks noChangeAspect="1"/>
          </p:cNvPicPr>
          <p:nvPr/>
        </p:nvPicPr>
        <p:blipFill rotWithShape="1">
          <a:blip r:embed="rId3">
            <a:extLst>
              <a:ext uri="{28A0092B-C50C-407E-A947-70E740481C1C}">
                <a14:useLocalDpi xmlns:a14="http://schemas.microsoft.com/office/drawing/2010/main" val="0"/>
              </a:ext>
            </a:extLst>
          </a:blip>
          <a:srcRect l="9641" t="-705" r="16385"/>
          <a:stretch/>
        </p:blipFill>
        <p:spPr>
          <a:xfrm>
            <a:off x="0" y="108340"/>
            <a:ext cx="9144002" cy="6244061"/>
          </a:xfrm>
          <a:prstGeom prst="rect">
            <a:avLst/>
          </a:prstGeom>
        </p:spPr>
      </p:pic>
      <p:sp>
        <p:nvSpPr>
          <p:cNvPr id="15" name="TextBox 14">
            <a:extLst>
              <a:ext uri="{FF2B5EF4-FFF2-40B4-BE49-F238E27FC236}">
                <a16:creationId xmlns:a16="http://schemas.microsoft.com/office/drawing/2014/main" id="{130C6027-6454-46D1-8305-C9654246BEEA}"/>
              </a:ext>
            </a:extLst>
          </p:cNvPr>
          <p:cNvSpPr txBox="1"/>
          <p:nvPr/>
        </p:nvSpPr>
        <p:spPr>
          <a:xfrm>
            <a:off x="266699" y="5882242"/>
            <a:ext cx="2871410" cy="338554"/>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30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MARKET INTELLIGENCE . CONSULTING</a:t>
            </a:r>
          </a:p>
        </p:txBody>
      </p:sp>
      <p:sp>
        <p:nvSpPr>
          <p:cNvPr id="11" name="TextBox 10">
            <a:extLst>
              <a:ext uri="{FF2B5EF4-FFF2-40B4-BE49-F238E27FC236}">
                <a16:creationId xmlns:a16="http://schemas.microsoft.com/office/drawing/2014/main" id="{295CF68D-B97E-4DF4-AD5B-814F416F9AF1}"/>
              </a:ext>
            </a:extLst>
          </p:cNvPr>
          <p:cNvSpPr txBox="1"/>
          <p:nvPr/>
        </p:nvSpPr>
        <p:spPr>
          <a:xfrm>
            <a:off x="314418" y="6352401"/>
            <a:ext cx="2573926"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www.techsciresearch.com</a:t>
            </a:r>
          </a:p>
        </p:txBody>
      </p:sp>
      <p:sp>
        <p:nvSpPr>
          <p:cNvPr id="14" name="Rectangle 13">
            <a:extLst>
              <a:ext uri="{FF2B5EF4-FFF2-40B4-BE49-F238E27FC236}">
                <a16:creationId xmlns:a16="http://schemas.microsoft.com/office/drawing/2014/main" id="{28F902CD-A916-45E3-89FB-B057F7266DE3}"/>
              </a:ext>
            </a:extLst>
          </p:cNvPr>
          <p:cNvSpPr/>
          <p:nvPr/>
        </p:nvSpPr>
        <p:spPr>
          <a:xfrm>
            <a:off x="316597" y="2908495"/>
            <a:ext cx="3815329" cy="40011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IN" sz="2000" b="1" dirty="0">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INDIA CARBON DIOXIDE </a:t>
            </a:r>
            <a:r>
              <a:rPr kumimoji="0" lang="en-IN" sz="2000"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rPr>
              <a:t>MARKET</a:t>
            </a:r>
            <a:endParaRPr kumimoji="0" lang="en-US" sz="2000"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endParaRPr>
          </a:p>
        </p:txBody>
      </p:sp>
      <p:sp>
        <p:nvSpPr>
          <p:cNvPr id="18" name="Rectangle 17">
            <a:extLst>
              <a:ext uri="{FF2B5EF4-FFF2-40B4-BE49-F238E27FC236}">
                <a16:creationId xmlns:a16="http://schemas.microsoft.com/office/drawing/2014/main" id="{6194B184-9981-4074-AD02-C1547A5F38E9}"/>
              </a:ext>
            </a:extLst>
          </p:cNvPr>
          <p:cNvSpPr/>
          <p:nvPr/>
        </p:nvSpPr>
        <p:spPr>
          <a:xfrm>
            <a:off x="344583" y="2105039"/>
            <a:ext cx="2010807" cy="671851"/>
          </a:xfrm>
          <a:prstGeom prst="rect">
            <a:avLst/>
          </a:prstGeom>
        </p:spPr>
        <p:txBody>
          <a:bodyPr wrap="non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IN" sz="2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rPr>
              <a:t>2015 – 2040</a:t>
            </a:r>
            <a:endParaRPr kumimoji="0" lang="en-IN" sz="1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9BD06F95-C5DC-4A90-9FBF-94FD39F9B637}"/>
              </a:ext>
            </a:extLst>
          </p:cNvPr>
          <p:cNvSpPr/>
          <p:nvPr/>
        </p:nvSpPr>
        <p:spPr>
          <a:xfrm>
            <a:off x="349084" y="3389300"/>
            <a:ext cx="4783495" cy="382092"/>
          </a:xfrm>
          <a:prstGeom prst="rect">
            <a:avLst/>
          </a:prstGeom>
          <a:noFill/>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FORECAST &amp; OPPORTUNITIES</a:t>
            </a:r>
          </a:p>
        </p:txBody>
      </p:sp>
      <p:pic>
        <p:nvPicPr>
          <p:cNvPr id="12" name="Picture 11" descr="cid:image002.png@01D2F982.F4FD4770">
            <a:extLst>
              <a:ext uri="{FF2B5EF4-FFF2-40B4-BE49-F238E27FC236}">
                <a16:creationId xmlns:a16="http://schemas.microsoft.com/office/drawing/2014/main" id="{E8CAAB15-EE66-4B9E-9C7C-C6AC6E203B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187" y="654649"/>
            <a:ext cx="2237021" cy="70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597235AE-51A9-46F7-9E84-1D244053CB86}"/>
              </a:ext>
            </a:extLst>
          </p:cNvPr>
          <p:cNvGrpSpPr/>
          <p:nvPr/>
        </p:nvGrpSpPr>
        <p:grpSpPr>
          <a:xfrm>
            <a:off x="-497628" y="4089073"/>
            <a:ext cx="3779431" cy="924996"/>
            <a:chOff x="344583" y="4089073"/>
            <a:chExt cx="3779431" cy="924996"/>
          </a:xfrm>
        </p:grpSpPr>
        <p:sp>
          <p:nvSpPr>
            <p:cNvPr id="16" name="Rectangle 15">
              <a:extLst>
                <a:ext uri="{FF2B5EF4-FFF2-40B4-BE49-F238E27FC236}">
                  <a16:creationId xmlns:a16="http://schemas.microsoft.com/office/drawing/2014/main" id="{89A7DA25-6336-4A56-B041-CFD0E30FEC08}"/>
                </a:ext>
              </a:extLst>
            </p:cNvPr>
            <p:cNvSpPr/>
            <p:nvPr/>
          </p:nvSpPr>
          <p:spPr>
            <a:xfrm>
              <a:off x="344583" y="4415636"/>
              <a:ext cx="2111815" cy="382092"/>
            </a:xfrm>
            <a:prstGeom prst="rect">
              <a:avLst/>
            </a:prstGeom>
            <a:noFill/>
          </p:spPr>
          <p:txBody>
            <a:bodyPr wrap="square">
              <a:spAutoFit/>
            </a:bodyPr>
            <a:lstStyle/>
            <a:p>
              <a:pPr marL="0" marR="0" lvl="0" indent="0" algn="r" defTabSz="4572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Prepared for :</a:t>
              </a:r>
            </a:p>
          </p:txBody>
        </p:sp>
        <p:pic>
          <p:nvPicPr>
            <p:cNvPr id="19" name="Picture 18" descr="Logo&#10;&#10;Description automatically generated">
              <a:extLst>
                <a:ext uri="{FF2B5EF4-FFF2-40B4-BE49-F238E27FC236}">
                  <a16:creationId xmlns:a16="http://schemas.microsoft.com/office/drawing/2014/main" id="{7BD1FB91-0CBA-4A3D-933D-87225260DC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8934" y="4089073"/>
              <a:ext cx="1545080" cy="924996"/>
            </a:xfrm>
            <a:prstGeom prst="rect">
              <a:avLst/>
            </a:prstGeom>
          </p:spPr>
        </p:pic>
      </p:grpSp>
    </p:spTree>
    <p:extLst>
      <p:ext uri="{BB962C8B-B14F-4D97-AF65-F5344CB8AC3E}">
        <p14:creationId xmlns:p14="http://schemas.microsoft.com/office/powerpoint/2010/main" val="651712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F65619B-D706-4DEB-A809-6BF0EF8C5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8316"/>
            <a:ext cx="9144000" cy="6269683"/>
          </a:xfrm>
          <a:prstGeom prst="rect">
            <a:avLst/>
          </a:prstGeom>
        </p:spPr>
      </p:pic>
      <p:sp>
        <p:nvSpPr>
          <p:cNvPr id="5" name="TextBox 4">
            <a:extLst>
              <a:ext uri="{FF2B5EF4-FFF2-40B4-BE49-F238E27FC236}">
                <a16:creationId xmlns:a16="http://schemas.microsoft.com/office/drawing/2014/main" id="{300B1488-A22D-4160-9835-597E8C810C84}"/>
              </a:ext>
            </a:extLst>
          </p:cNvPr>
          <p:cNvSpPr txBox="1"/>
          <p:nvPr/>
        </p:nvSpPr>
        <p:spPr>
          <a:xfrm>
            <a:off x="232667" y="650572"/>
            <a:ext cx="4196051" cy="753732"/>
          </a:xfrm>
          <a:prstGeom prst="rect">
            <a:avLst/>
          </a:prstGeom>
          <a:noFill/>
        </p:spPr>
        <p:txBody>
          <a:bodyPr wrap="square" rtlCol="0">
            <a:spAutoFit/>
          </a:bodyPr>
          <a:lstStyle/>
          <a:p>
            <a:pPr lvl="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India Merchant Carbon Dioxide Demand</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FY2015, FY2021, FY2022E and FY2040F (Thousand</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Tonnes</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aphicFrame>
        <p:nvGraphicFramePr>
          <p:cNvPr id="6" name="Chart 5">
            <a:extLst>
              <a:ext uri="{FF2B5EF4-FFF2-40B4-BE49-F238E27FC236}">
                <a16:creationId xmlns:a16="http://schemas.microsoft.com/office/drawing/2014/main" id="{807B7E6B-615C-41F9-AC3D-6C3F8D51AE94}"/>
              </a:ext>
            </a:extLst>
          </p:cNvPr>
          <p:cNvGraphicFramePr/>
          <p:nvPr>
            <p:extLst>
              <p:ext uri="{D42A27DB-BD31-4B8C-83A1-F6EECF244321}">
                <p14:modId xmlns:p14="http://schemas.microsoft.com/office/powerpoint/2010/main" val="2375170487"/>
              </p:ext>
            </p:extLst>
          </p:nvPr>
        </p:nvGraphicFramePr>
        <p:xfrm>
          <a:off x="256288" y="1191966"/>
          <a:ext cx="4292091" cy="1933461"/>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8A4D5163-137D-4E8B-BEC9-C77CA5267ACF}"/>
              </a:ext>
            </a:extLst>
          </p:cNvPr>
          <p:cNvSpPr/>
          <p:nvPr/>
        </p:nvSpPr>
        <p:spPr>
          <a:xfrm>
            <a:off x="161025" y="4546792"/>
            <a:ext cx="4339333" cy="889843"/>
          </a:xfrm>
          <a:prstGeom prst="rect">
            <a:avLst/>
          </a:prstGeom>
          <a:no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Majority of the carbon dioxide recovery plants in India are installed in association with either fertilizer plants and distilleries. </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By 2040, India has potential to consume 24 million </a:t>
            </a:r>
            <a:r>
              <a:rPr lang="en-US"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 (MT) of carbon dioxide. </a:t>
            </a:r>
          </a:p>
          <a:p>
            <a:pPr marL="171450" indent="-171450" algn="just">
              <a:lnSpc>
                <a:spcPct val="150000"/>
              </a:lnSpc>
              <a:buFont typeface="Arial" panose="020B0604020202020204" pitchFamily="34" charset="0"/>
              <a:buChar char="•"/>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fertilizer industry and oil and gas exploration will be the largest consumer of carbon dioxide. Other commercial applications are food and beverage production, metal fabrication, cooling, fire suppression, etc. </a:t>
            </a:r>
          </a:p>
          <a:p>
            <a:pPr marL="171450" indent="-171450" algn="just">
              <a:lnSpc>
                <a:spcPct val="150000"/>
              </a:lnSpc>
              <a:buFont typeface="Arial" panose="020B0604020202020204" pitchFamily="34" charset="0"/>
              <a:buChar char="•"/>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substantial demand growth in domestic end-user industry till 2040 have a potential of setting up a domestic carbon dioxide unit of around  2000 thousand tons.</a:t>
            </a:r>
          </a:p>
          <a:p>
            <a:pPr marL="171450" indent="-171450" algn="just">
              <a:lnSpc>
                <a:spcPct val="150000"/>
              </a:lnSpc>
              <a:buFont typeface="Arial" panose="020B0604020202020204" pitchFamily="34" charset="0"/>
              <a:buChar char="•"/>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HPCL is advised to invest in the carbon dioxide manufacturing.</a:t>
            </a:r>
          </a:p>
          <a:p>
            <a:pPr marL="171450" indent="-171450" algn="just">
              <a:lnSpc>
                <a:spcPct val="150000"/>
              </a:lnSpc>
              <a:buFont typeface="Arial" panose="020B0604020202020204" pitchFamily="34" charset="0"/>
              <a:buChar char="•"/>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endPar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6ACE500C-68B6-4A4C-BE53-1FB2912DA674}"/>
              </a:ext>
            </a:extLst>
          </p:cNvPr>
          <p:cNvSpPr txBox="1"/>
          <p:nvPr/>
        </p:nvSpPr>
        <p:spPr>
          <a:xfrm>
            <a:off x="4952613" y="636504"/>
            <a:ext cx="4292090" cy="522900"/>
          </a:xfrm>
          <a:prstGeom prst="rect">
            <a:avLst/>
          </a:prstGeom>
          <a:noFill/>
        </p:spPr>
        <p:txBody>
          <a:bodyPr wrap="square" rtlCol="0">
            <a:spAutoFit/>
          </a:bodyPr>
          <a:lstStyle/>
          <a:p>
            <a:pPr>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India Carbon Dioxide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Market Share, By Reg</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ion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FY2021</a:t>
            </a:r>
            <a:endPar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8" name="Chart 17">
            <a:extLst>
              <a:ext uri="{FF2B5EF4-FFF2-40B4-BE49-F238E27FC236}">
                <a16:creationId xmlns:a16="http://schemas.microsoft.com/office/drawing/2014/main" id="{1302B980-763D-4A4E-801C-19CA7788DA56}"/>
              </a:ext>
            </a:extLst>
          </p:cNvPr>
          <p:cNvGraphicFramePr/>
          <p:nvPr>
            <p:extLst>
              <p:ext uri="{D42A27DB-BD31-4B8C-83A1-F6EECF244321}">
                <p14:modId xmlns:p14="http://schemas.microsoft.com/office/powerpoint/2010/main" val="557122545"/>
              </p:ext>
            </p:extLst>
          </p:nvPr>
        </p:nvGraphicFramePr>
        <p:xfrm>
          <a:off x="4952613" y="1453631"/>
          <a:ext cx="3785410" cy="1955426"/>
        </p:xfrm>
        <a:graphic>
          <a:graphicData uri="http://schemas.openxmlformats.org/drawingml/2006/chart">
            <c:chart xmlns:c="http://schemas.openxmlformats.org/drawingml/2006/chart" xmlns:r="http://schemas.openxmlformats.org/officeDocument/2006/relationships" r:id="rId4"/>
          </a:graphicData>
        </a:graphic>
      </p:graphicFrame>
      <p:sp>
        <p:nvSpPr>
          <p:cNvPr id="20" name="Title 1">
            <a:extLst>
              <a:ext uri="{FF2B5EF4-FFF2-40B4-BE49-F238E27FC236}">
                <a16:creationId xmlns:a16="http://schemas.microsoft.com/office/drawing/2014/main" id="{087D8864-9CDF-427C-86C6-95B16748807F}"/>
              </a:ext>
            </a:extLst>
          </p:cNvPr>
          <p:cNvSpPr txBox="1">
            <a:spLocks/>
          </p:cNvSpPr>
          <p:nvPr/>
        </p:nvSpPr>
        <p:spPr>
          <a:xfrm>
            <a:off x="170869" y="167161"/>
            <a:ext cx="6915978" cy="42115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800" b="1" dirty="0">
                <a:latin typeface="Calibri "/>
                <a:cs typeface="Arial" panose="020B0604020202020204" pitchFamily="34" charset="0"/>
              </a:rPr>
              <a:t>Key Insights : India Carbon Dioxide Market</a:t>
            </a:r>
          </a:p>
        </p:txBody>
      </p:sp>
      <p:graphicFrame>
        <p:nvGraphicFramePr>
          <p:cNvPr id="11" name="Diagram 10">
            <a:extLst>
              <a:ext uri="{FF2B5EF4-FFF2-40B4-BE49-F238E27FC236}">
                <a16:creationId xmlns:a16="http://schemas.microsoft.com/office/drawing/2014/main" id="{DA139815-A35B-4C60-B1A4-FBC05630E23C}"/>
              </a:ext>
            </a:extLst>
          </p:cNvPr>
          <p:cNvGraphicFramePr/>
          <p:nvPr>
            <p:extLst>
              <p:ext uri="{D42A27DB-BD31-4B8C-83A1-F6EECF244321}">
                <p14:modId xmlns:p14="http://schemas.microsoft.com/office/powerpoint/2010/main" val="1855028485"/>
              </p:ext>
            </p:extLst>
          </p:nvPr>
        </p:nvGraphicFramePr>
        <p:xfrm>
          <a:off x="4947521" y="3833592"/>
          <a:ext cx="3744319" cy="26970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TextBox 11">
            <a:extLst>
              <a:ext uri="{FF2B5EF4-FFF2-40B4-BE49-F238E27FC236}">
                <a16:creationId xmlns:a16="http://schemas.microsoft.com/office/drawing/2014/main" id="{651D4CDA-44F0-44F1-929A-25DDAC4CA3DD}"/>
              </a:ext>
            </a:extLst>
          </p:cNvPr>
          <p:cNvSpPr txBox="1"/>
          <p:nvPr/>
        </p:nvSpPr>
        <p:spPr>
          <a:xfrm>
            <a:off x="4959346" y="3505323"/>
            <a:ext cx="4156515" cy="246221"/>
          </a:xfrm>
          <a:prstGeom prst="rect">
            <a:avLst/>
          </a:prstGeom>
          <a:noFill/>
        </p:spPr>
        <p:txBody>
          <a:bodyPr wrap="square" rtlCol="0">
            <a:spAutoFit/>
          </a:bodyPr>
          <a:lstStyle/>
          <a:p>
            <a:r>
              <a:rPr lang="en-IN" sz="1000" b="1" dirty="0">
                <a:latin typeface="Verdana" panose="020B0604030504040204" pitchFamily="34" charset="0"/>
                <a:ea typeface="Verdana" panose="020B0604030504040204" pitchFamily="34" charset="0"/>
                <a:cs typeface="Verdana" panose="020B0604030504040204" pitchFamily="34" charset="0"/>
              </a:rPr>
              <a:t>Demand Drivers – Gas, Liquid  &amp; Solid Form</a:t>
            </a:r>
          </a:p>
        </p:txBody>
      </p:sp>
    </p:spTree>
    <p:extLst>
      <p:ext uri="{BB962C8B-B14F-4D97-AF65-F5344CB8AC3E}">
        <p14:creationId xmlns:p14="http://schemas.microsoft.com/office/powerpoint/2010/main" val="68777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A60A51B9-7A28-481F-90BF-D5BD69EC9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9656"/>
            <a:ext cx="9144000" cy="6126480"/>
          </a:xfrm>
          <a:prstGeom prst="rect">
            <a:avLst/>
          </a:prstGeom>
        </p:spPr>
      </p:pic>
      <p:sp>
        <p:nvSpPr>
          <p:cNvPr id="52" name="TextBox 51">
            <a:extLst>
              <a:ext uri="{FF2B5EF4-FFF2-40B4-BE49-F238E27FC236}">
                <a16:creationId xmlns:a16="http://schemas.microsoft.com/office/drawing/2014/main" id="{D7E8B9C1-07AB-43D9-B80E-E397CBB756A6}"/>
              </a:ext>
            </a:extLst>
          </p:cNvPr>
          <p:cNvSpPr txBox="1"/>
          <p:nvPr/>
        </p:nvSpPr>
        <p:spPr>
          <a:xfrm>
            <a:off x="174573" y="5318465"/>
            <a:ext cx="8691034" cy="1215397"/>
          </a:xfrm>
          <a:prstGeom prst="rect">
            <a:avLst/>
          </a:prstGeom>
          <a:noFill/>
        </p:spPr>
        <p:txBody>
          <a:bodyPr wrap="square" rtlCol="0">
            <a:spAutoFit/>
          </a:bodyPr>
          <a:lstStyle/>
          <a:p>
            <a:pPr algn="just">
              <a:lnSpc>
                <a:spcPct val="150000"/>
              </a:lnSpc>
              <a:buSzPct val="177000"/>
            </a:pPr>
            <a:endParaRPr lang="en-IN" sz="1000" dirty="0">
              <a:latin typeface="Verdana" panose="020B0604030504040204" pitchFamily="34" charset="0"/>
              <a:ea typeface="Verdana" panose="020B0604030504040204" pitchFamily="34" charset="0"/>
              <a:cs typeface="Verdana" panose="020B0604030504040204" pitchFamily="34" charset="0"/>
            </a:endParaRPr>
          </a:p>
          <a:p>
            <a:pPr algn="just">
              <a:lnSpc>
                <a:spcPct val="150000"/>
              </a:lnSpc>
              <a:buSzPct val="177000"/>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There has been a significant progresses through which gaseous carbon dioxide can be converted to valuable products. </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It is advised to use the gas for captive as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there has been development of significant technologies which will convert carbon emissions from large point sources such as industrial facilities and power plants into valuable products such as alternative fuels, building materials and many more</a:t>
            </a:r>
            <a:endParaRPr lang="en-IN" sz="1000" dirty="0">
              <a:latin typeface="Verdana" panose="020B0604030504040204" pitchFamily="34" charset="0"/>
              <a:ea typeface="Verdana" panose="020B0604030504040204" pitchFamily="34" charset="0"/>
              <a:cs typeface="Verdana" panose="020B0604030504040204" pitchFamily="34" charset="0"/>
            </a:endParaRPr>
          </a:p>
        </p:txBody>
      </p:sp>
      <p:sp>
        <p:nvSpPr>
          <p:cNvPr id="49" name="Text Placeholder 3">
            <a:extLst>
              <a:ext uri="{FF2B5EF4-FFF2-40B4-BE49-F238E27FC236}">
                <a16:creationId xmlns:a16="http://schemas.microsoft.com/office/drawing/2014/main" id="{411ADAA5-FB91-4DA6-B6B1-EA6DDBDD14FF}"/>
              </a:ext>
            </a:extLst>
          </p:cNvPr>
          <p:cNvSpPr txBox="1">
            <a:spLocks/>
          </p:cNvSpPr>
          <p:nvPr/>
        </p:nvSpPr>
        <p:spPr>
          <a:xfrm>
            <a:off x="174573" y="182682"/>
            <a:ext cx="7736404" cy="363107"/>
          </a:xfrm>
          <a:prstGeom prst="rect">
            <a:avLst/>
          </a:prstGeom>
        </p:spPr>
        <p:txBody>
          <a:bodyPr vert="horz" lIns="91440" tIns="45720" rIns="91440" bIns="45720" rtlCol="0" anchor="ctr">
            <a:noAutofit/>
          </a:bodyPr>
          <a:lstStyle>
            <a:defPPr>
              <a:defRPr lang="en-US"/>
            </a:defPPr>
            <a:lvl1pPr marR="0" lvl="0" indent="0" fontAlgn="auto">
              <a:lnSpc>
                <a:spcPts val="1700"/>
              </a:lnSpc>
              <a:spcBef>
                <a:spcPct val="0"/>
              </a:spcBef>
              <a:spcAft>
                <a:spcPts val="0"/>
              </a:spcAft>
              <a:buClrTx/>
              <a:buSzTx/>
              <a:buFontTx/>
              <a:buNone/>
              <a:tabLst/>
              <a:defRPr b="1">
                <a:latin typeface="Calibri "/>
                <a:ea typeface="+mj-ea"/>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IN" dirty="0"/>
              <a:t>Recommendations for HPCL Research &amp; Development Team</a:t>
            </a:r>
          </a:p>
        </p:txBody>
      </p:sp>
      <p:sp>
        <p:nvSpPr>
          <p:cNvPr id="50" name="Text Placeholder 3">
            <a:extLst>
              <a:ext uri="{FF2B5EF4-FFF2-40B4-BE49-F238E27FC236}">
                <a16:creationId xmlns:a16="http://schemas.microsoft.com/office/drawing/2014/main" id="{A25B9695-AE15-439F-81DC-3820E30B6A5D}"/>
              </a:ext>
            </a:extLst>
          </p:cNvPr>
          <p:cNvSpPr txBox="1">
            <a:spLocks/>
          </p:cNvSpPr>
          <p:nvPr/>
        </p:nvSpPr>
        <p:spPr>
          <a:xfrm>
            <a:off x="121657" y="1014647"/>
            <a:ext cx="6567704" cy="289006"/>
          </a:xfrm>
          <a:prstGeom prst="rect">
            <a:avLst/>
          </a:prstGeom>
        </p:spPr>
        <p:txBody>
          <a:bodyPr vert="horz" lIns="68580" tIns="34290" rIns="68580" bIns="3429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14337">
              <a:lnSpc>
                <a:spcPct val="100000"/>
              </a:lnSpc>
              <a:spcBef>
                <a:spcPts val="563"/>
              </a:spcBef>
              <a:buNone/>
              <a:defRPr/>
            </a:pP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nvGrpSpPr>
          <p:cNvPr id="51" name="Group 50">
            <a:extLst>
              <a:ext uri="{FF2B5EF4-FFF2-40B4-BE49-F238E27FC236}">
                <a16:creationId xmlns:a16="http://schemas.microsoft.com/office/drawing/2014/main" id="{0CB4694F-0239-4A6E-91C1-89087DFCA476}"/>
              </a:ext>
            </a:extLst>
          </p:cNvPr>
          <p:cNvGrpSpPr/>
          <p:nvPr/>
        </p:nvGrpSpPr>
        <p:grpSpPr>
          <a:xfrm>
            <a:off x="309904" y="912158"/>
            <a:ext cx="4671002" cy="811441"/>
            <a:chOff x="1406770" y="987795"/>
            <a:chExt cx="6228002" cy="1081919"/>
          </a:xfrm>
        </p:grpSpPr>
        <p:sp>
          <p:nvSpPr>
            <p:cNvPr id="53" name="Rectangle 52">
              <a:extLst>
                <a:ext uri="{FF2B5EF4-FFF2-40B4-BE49-F238E27FC236}">
                  <a16:creationId xmlns:a16="http://schemas.microsoft.com/office/drawing/2014/main" id="{5B47DC5D-A866-42F1-8CE0-30CD10397C41}"/>
                </a:ext>
              </a:extLst>
            </p:cNvPr>
            <p:cNvSpPr/>
            <p:nvPr/>
          </p:nvSpPr>
          <p:spPr>
            <a:xfrm>
              <a:off x="2110765" y="987795"/>
              <a:ext cx="5524007" cy="1081919"/>
            </a:xfrm>
            <a:prstGeom prst="rect">
              <a:avLst/>
            </a:prstGeom>
          </p:spPr>
          <p:txBody>
            <a:bodyPr wrap="square">
              <a:spAutoFit/>
            </a:bodyPr>
            <a:lstStyle/>
            <a:p>
              <a:pPr algn="just">
                <a:lnSpc>
                  <a:spcPct val="120000"/>
                </a:lnSpc>
                <a:spcBef>
                  <a:spcPts val="300"/>
                </a:spcBef>
                <a:spcAft>
                  <a:spcPts val="300"/>
                </a:spcAft>
              </a:pPr>
              <a:r>
                <a:rPr lang="en-IN" sz="1000" b="1" dirty="0">
                  <a:latin typeface="Verdana" panose="020B0604030504040204" pitchFamily="34" charset="0"/>
                  <a:ea typeface="Verdana" panose="020B0604030504040204" pitchFamily="34" charset="0"/>
                  <a:cs typeface="Verdana" panose="020B0604030504040204" pitchFamily="34" charset="0"/>
                </a:rPr>
                <a:t>The utilization of carbon dioxide as a feedstock for producing a wide variety of fuels/chemicals is expected to provide new opportunities to various process industries across the globe.</a:t>
              </a:r>
            </a:p>
          </p:txBody>
        </p:sp>
        <p:sp>
          <p:nvSpPr>
            <p:cNvPr id="54" name="Flowchart: Predefined Process 53">
              <a:extLst>
                <a:ext uri="{FF2B5EF4-FFF2-40B4-BE49-F238E27FC236}">
                  <a16:creationId xmlns:a16="http://schemas.microsoft.com/office/drawing/2014/main" id="{5AD54273-9B54-4148-B8E7-87ACCDEABBEF}"/>
                </a:ext>
              </a:extLst>
            </p:cNvPr>
            <p:cNvSpPr/>
            <p:nvPr/>
          </p:nvSpPr>
          <p:spPr>
            <a:xfrm>
              <a:off x="1406770" y="1161956"/>
              <a:ext cx="591357" cy="385341"/>
            </a:xfrm>
            <a:prstGeom prst="flowChartPredefinedProcess">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rPr>
                <a:t>1</a:t>
              </a:r>
            </a:p>
          </p:txBody>
        </p:sp>
      </p:grpSp>
      <p:grpSp>
        <p:nvGrpSpPr>
          <p:cNvPr id="55" name="Group 54">
            <a:extLst>
              <a:ext uri="{FF2B5EF4-FFF2-40B4-BE49-F238E27FC236}">
                <a16:creationId xmlns:a16="http://schemas.microsoft.com/office/drawing/2014/main" id="{85FE7FD9-3F93-4523-A5C6-040D7F827A3E}"/>
              </a:ext>
            </a:extLst>
          </p:cNvPr>
          <p:cNvGrpSpPr/>
          <p:nvPr/>
        </p:nvGrpSpPr>
        <p:grpSpPr>
          <a:xfrm>
            <a:off x="309904" y="2024842"/>
            <a:ext cx="4638894" cy="1180772"/>
            <a:chOff x="1716260" y="2038652"/>
            <a:chExt cx="6185192" cy="1574361"/>
          </a:xfrm>
        </p:grpSpPr>
        <p:sp>
          <p:nvSpPr>
            <p:cNvPr id="56" name="Rectangle 55">
              <a:extLst>
                <a:ext uri="{FF2B5EF4-FFF2-40B4-BE49-F238E27FC236}">
                  <a16:creationId xmlns:a16="http://schemas.microsoft.com/office/drawing/2014/main" id="{6EBF8F0D-219F-4C76-BBCD-DEEB69CE9EDD}"/>
                </a:ext>
              </a:extLst>
            </p:cNvPr>
            <p:cNvSpPr/>
            <p:nvPr/>
          </p:nvSpPr>
          <p:spPr>
            <a:xfrm>
              <a:off x="2377444" y="2038652"/>
              <a:ext cx="5524008" cy="1574361"/>
            </a:xfrm>
            <a:prstGeom prst="rect">
              <a:avLst/>
            </a:prstGeom>
          </p:spPr>
          <p:txBody>
            <a:bodyPr wrap="square">
              <a:spAutoFit/>
            </a:bodyPr>
            <a:lstStyle/>
            <a:p>
              <a:pPr algn="just">
                <a:lnSpc>
                  <a:spcPct val="120000"/>
                </a:lnSpc>
                <a:spcBef>
                  <a:spcPts val="300"/>
                </a:spcBef>
                <a:spcAft>
                  <a:spcPts val="300"/>
                </a:spcAft>
              </a:pPr>
              <a:r>
                <a:rPr lang="en-IN" sz="1000" b="1" dirty="0">
                  <a:latin typeface="Verdana" panose="020B0604030504040204" pitchFamily="34" charset="0"/>
                  <a:ea typeface="Verdana" panose="020B0604030504040204" pitchFamily="34" charset="0"/>
                  <a:cs typeface="Verdana" panose="020B0604030504040204" pitchFamily="34" charset="0"/>
                </a:rPr>
                <a:t>Various technology pathways are being explored globally &amp; technology providers are working extensively to produce cost-effective chemicals. Extensive research &amp; development work is being carried out by technology providers to produce effective catalysts (required for CO2 conversion).</a:t>
              </a:r>
            </a:p>
          </p:txBody>
        </p:sp>
        <p:sp>
          <p:nvSpPr>
            <p:cNvPr id="57" name="Flowchart: Predefined Process 56">
              <a:extLst>
                <a:ext uri="{FF2B5EF4-FFF2-40B4-BE49-F238E27FC236}">
                  <a16:creationId xmlns:a16="http://schemas.microsoft.com/office/drawing/2014/main" id="{C0875C1E-1E40-4F17-9D44-54876FEDCB84}"/>
                </a:ext>
              </a:extLst>
            </p:cNvPr>
            <p:cNvSpPr/>
            <p:nvPr/>
          </p:nvSpPr>
          <p:spPr>
            <a:xfrm>
              <a:off x="1716260" y="2323613"/>
              <a:ext cx="590845" cy="385341"/>
            </a:xfrm>
            <a:prstGeom prst="flowChartPredefinedProcess">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rPr>
                <a:t>2</a:t>
              </a:r>
            </a:p>
          </p:txBody>
        </p:sp>
      </p:grpSp>
      <p:grpSp>
        <p:nvGrpSpPr>
          <p:cNvPr id="58" name="Group 57">
            <a:extLst>
              <a:ext uri="{FF2B5EF4-FFF2-40B4-BE49-F238E27FC236}">
                <a16:creationId xmlns:a16="http://schemas.microsoft.com/office/drawing/2014/main" id="{403396C2-CC34-4339-B6AD-20A5C90270BC}"/>
              </a:ext>
            </a:extLst>
          </p:cNvPr>
          <p:cNvGrpSpPr/>
          <p:nvPr/>
        </p:nvGrpSpPr>
        <p:grpSpPr>
          <a:xfrm>
            <a:off x="309904" y="3419161"/>
            <a:ext cx="4711278" cy="811441"/>
            <a:chOff x="2277360" y="2899918"/>
            <a:chExt cx="5378315" cy="1081921"/>
          </a:xfrm>
        </p:grpSpPr>
        <p:sp>
          <p:nvSpPr>
            <p:cNvPr id="59" name="Rectangle 58">
              <a:extLst>
                <a:ext uri="{FF2B5EF4-FFF2-40B4-BE49-F238E27FC236}">
                  <a16:creationId xmlns:a16="http://schemas.microsoft.com/office/drawing/2014/main" id="{AED74253-0DC7-4432-AB88-FD76DDDC6520}"/>
                </a:ext>
              </a:extLst>
            </p:cNvPr>
            <p:cNvSpPr/>
            <p:nvPr/>
          </p:nvSpPr>
          <p:spPr>
            <a:xfrm>
              <a:off x="2926089" y="2899918"/>
              <a:ext cx="4729586" cy="1081921"/>
            </a:xfrm>
            <a:prstGeom prst="rect">
              <a:avLst/>
            </a:prstGeom>
          </p:spPr>
          <p:txBody>
            <a:bodyPr wrap="square">
              <a:spAutoFit/>
            </a:bodyPr>
            <a:lstStyle/>
            <a:p>
              <a:pPr algn="just">
                <a:lnSpc>
                  <a:spcPct val="120000"/>
                </a:lnSpc>
                <a:spcBef>
                  <a:spcPts val="300"/>
                </a:spcBef>
                <a:spcAft>
                  <a:spcPts val="300"/>
                </a:spcAft>
              </a:pPr>
              <a:r>
                <a:rPr lang="en-IN" sz="1000" b="1" dirty="0">
                  <a:latin typeface="Verdana" panose="020B0604030504040204" pitchFamily="34" charset="0"/>
                  <a:ea typeface="Verdana" panose="020B0604030504040204" pitchFamily="34" charset="0"/>
                  <a:cs typeface="Verdana" panose="020B0604030504040204" pitchFamily="34" charset="0"/>
                </a:rPr>
                <a:t>Several technologies to produce fuels or chemicals by catalytic, electrochemical, mineralization, copolymerization, etc., are currently being explored by technology providers globally.</a:t>
              </a:r>
            </a:p>
          </p:txBody>
        </p:sp>
        <p:sp>
          <p:nvSpPr>
            <p:cNvPr id="60" name="Flowchart: Predefined Process 59">
              <a:extLst>
                <a:ext uri="{FF2B5EF4-FFF2-40B4-BE49-F238E27FC236}">
                  <a16:creationId xmlns:a16="http://schemas.microsoft.com/office/drawing/2014/main" id="{BF99DF9C-D355-4677-A1CA-C38C43BFA067}"/>
                </a:ext>
              </a:extLst>
            </p:cNvPr>
            <p:cNvSpPr/>
            <p:nvPr/>
          </p:nvSpPr>
          <p:spPr>
            <a:xfrm>
              <a:off x="2277360" y="3013327"/>
              <a:ext cx="590845" cy="385341"/>
            </a:xfrm>
            <a:prstGeom prst="flowChartPredefinedProcess">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rPr>
                <a:t>3</a:t>
              </a:r>
            </a:p>
          </p:txBody>
        </p:sp>
      </p:grpSp>
      <p:grpSp>
        <p:nvGrpSpPr>
          <p:cNvPr id="61" name="Group 60">
            <a:extLst>
              <a:ext uri="{FF2B5EF4-FFF2-40B4-BE49-F238E27FC236}">
                <a16:creationId xmlns:a16="http://schemas.microsoft.com/office/drawing/2014/main" id="{058D0A02-5C39-4FA9-AA0E-A1A9806EB152}"/>
              </a:ext>
            </a:extLst>
          </p:cNvPr>
          <p:cNvGrpSpPr/>
          <p:nvPr/>
        </p:nvGrpSpPr>
        <p:grpSpPr>
          <a:xfrm>
            <a:off x="309904" y="4402835"/>
            <a:ext cx="4638894" cy="996107"/>
            <a:chOff x="2726995" y="4019494"/>
            <a:chExt cx="5221341" cy="1328140"/>
          </a:xfrm>
        </p:grpSpPr>
        <p:sp>
          <p:nvSpPr>
            <p:cNvPr id="62" name="Rectangle 61">
              <a:extLst>
                <a:ext uri="{FF2B5EF4-FFF2-40B4-BE49-F238E27FC236}">
                  <a16:creationId xmlns:a16="http://schemas.microsoft.com/office/drawing/2014/main" id="{23E9DE42-1856-4958-B36C-AD7259DD5996}"/>
                </a:ext>
              </a:extLst>
            </p:cNvPr>
            <p:cNvSpPr/>
            <p:nvPr/>
          </p:nvSpPr>
          <p:spPr>
            <a:xfrm>
              <a:off x="3381433" y="4019494"/>
              <a:ext cx="4566903" cy="1328140"/>
            </a:xfrm>
            <a:prstGeom prst="rect">
              <a:avLst/>
            </a:prstGeom>
          </p:spPr>
          <p:txBody>
            <a:bodyPr wrap="square">
              <a:spAutoFit/>
            </a:bodyPr>
            <a:lstStyle/>
            <a:p>
              <a:pPr algn="just">
                <a:lnSpc>
                  <a:spcPct val="120000"/>
                </a:lnSpc>
                <a:spcBef>
                  <a:spcPts val="300"/>
                </a:spcBef>
                <a:spcAft>
                  <a:spcPts val="300"/>
                </a:spcAft>
              </a:pPr>
              <a:r>
                <a:rPr lang="en-IN" sz="1000" b="1" dirty="0">
                  <a:latin typeface="Verdana" panose="020B0604030504040204" pitchFamily="34" charset="0"/>
                  <a:ea typeface="Verdana" panose="020B0604030504040204" pitchFamily="34" charset="0"/>
                  <a:cs typeface="Verdana" panose="020B0604030504040204" pitchFamily="34" charset="0"/>
                </a:rPr>
                <a:t>In the present scenario, the CO2 based chemicals that appear to be viable at the high level of maturity, as well as suitable for implementation in near future include methanol, polycarbonate, carbon monoxide, methane &amp; calcium carbonates.</a:t>
              </a:r>
            </a:p>
          </p:txBody>
        </p:sp>
        <p:sp>
          <p:nvSpPr>
            <p:cNvPr id="63" name="Flowchart: Predefined Process 62">
              <a:extLst>
                <a:ext uri="{FF2B5EF4-FFF2-40B4-BE49-F238E27FC236}">
                  <a16:creationId xmlns:a16="http://schemas.microsoft.com/office/drawing/2014/main" id="{5A84C33C-ACDC-48E1-956B-454C646360BB}"/>
                </a:ext>
              </a:extLst>
            </p:cNvPr>
            <p:cNvSpPr/>
            <p:nvPr/>
          </p:nvSpPr>
          <p:spPr>
            <a:xfrm>
              <a:off x="2726995" y="4384581"/>
              <a:ext cx="654438" cy="385341"/>
            </a:xfrm>
            <a:prstGeom prst="flowChartPredefinedProcess">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rPr>
                <a:t>4</a:t>
              </a:r>
            </a:p>
          </p:txBody>
        </p:sp>
      </p:grpSp>
      <p:graphicFrame>
        <p:nvGraphicFramePr>
          <p:cNvPr id="17" name="Diagram 16">
            <a:extLst>
              <a:ext uri="{FF2B5EF4-FFF2-40B4-BE49-F238E27FC236}">
                <a16:creationId xmlns:a16="http://schemas.microsoft.com/office/drawing/2014/main" id="{C922B54B-8B01-4A71-8E12-CA00F607CC2E}"/>
              </a:ext>
            </a:extLst>
          </p:cNvPr>
          <p:cNvGraphicFramePr/>
          <p:nvPr/>
        </p:nvGraphicFramePr>
        <p:xfrm>
          <a:off x="5141706" y="2955092"/>
          <a:ext cx="3827722" cy="26285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Chart 17">
            <a:extLst>
              <a:ext uri="{FF2B5EF4-FFF2-40B4-BE49-F238E27FC236}">
                <a16:creationId xmlns:a16="http://schemas.microsoft.com/office/drawing/2014/main" id="{7B92BC85-6F43-44AA-A1EC-77DEC6C4FEDA}"/>
              </a:ext>
            </a:extLst>
          </p:cNvPr>
          <p:cNvGraphicFramePr/>
          <p:nvPr/>
        </p:nvGraphicFramePr>
        <p:xfrm>
          <a:off x="5037679" y="1057286"/>
          <a:ext cx="4094403" cy="2347095"/>
        </p:xfrm>
        <a:graphic>
          <a:graphicData uri="http://schemas.openxmlformats.org/drawingml/2006/chart">
            <c:chart xmlns:c="http://schemas.openxmlformats.org/drawingml/2006/chart" xmlns:r="http://schemas.openxmlformats.org/officeDocument/2006/relationships" r:id="rId8"/>
          </a:graphicData>
        </a:graphic>
      </p:graphicFrame>
      <p:sp>
        <p:nvSpPr>
          <p:cNvPr id="19" name="Rectangle 18">
            <a:extLst>
              <a:ext uri="{FF2B5EF4-FFF2-40B4-BE49-F238E27FC236}">
                <a16:creationId xmlns:a16="http://schemas.microsoft.com/office/drawing/2014/main" id="{6405C1F3-C883-48E8-B758-B37F43915EC3}"/>
              </a:ext>
            </a:extLst>
          </p:cNvPr>
          <p:cNvSpPr/>
          <p:nvPr/>
        </p:nvSpPr>
        <p:spPr>
          <a:xfrm>
            <a:off x="5179210" y="884806"/>
            <a:ext cx="3295407" cy="522900"/>
          </a:xfrm>
          <a:prstGeom prst="rect">
            <a:avLst/>
          </a:prstGeom>
        </p:spPr>
        <p:txBody>
          <a:bodyPr wrap="square">
            <a:spAutoFit/>
          </a:bodyPr>
          <a:lstStyle/>
          <a:p>
            <a:pPr>
              <a:lnSpc>
                <a:spcPct val="150000"/>
              </a:lnSpc>
            </a:pPr>
            <a:r>
              <a:rPr lang="en-US" sz="1000" b="1" dirty="0">
                <a:latin typeface="Verdana" panose="020B0604030504040204" pitchFamily="34" charset="0"/>
                <a:ea typeface="Verdana" panose="020B0604030504040204" pitchFamily="34" charset="0"/>
                <a:cs typeface="Verdana" panose="020B0604030504040204" pitchFamily="34" charset="0"/>
              </a:rPr>
              <a:t>Large Scale CCS Facility by Facility Status (As of Dec 2020)</a:t>
            </a:r>
          </a:p>
        </p:txBody>
      </p:sp>
    </p:spTree>
    <p:extLst>
      <p:ext uri="{BB962C8B-B14F-4D97-AF65-F5344CB8AC3E}">
        <p14:creationId xmlns:p14="http://schemas.microsoft.com/office/powerpoint/2010/main" val="1243843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water, sky, river, outdoor&#10;&#10;Description automatically generated">
            <a:extLst>
              <a:ext uri="{FF2B5EF4-FFF2-40B4-BE49-F238E27FC236}">
                <a16:creationId xmlns:a16="http://schemas.microsoft.com/office/drawing/2014/main" id="{62ABC4F0-FA1B-4A5E-8B01-DCEB43532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849"/>
            <a:ext cx="9144000" cy="6275511"/>
          </a:xfrm>
          <a:prstGeom prst="rect">
            <a:avLst/>
          </a:prstGeom>
        </p:spPr>
      </p:pic>
      <p:pic>
        <p:nvPicPr>
          <p:cNvPr id="21" name="Picture 20" descr="A picture containing clipart&#10;&#10;Description generated with high confidence">
            <a:extLst>
              <a:ext uri="{FF2B5EF4-FFF2-40B4-BE49-F238E27FC236}">
                <a16:creationId xmlns:a16="http://schemas.microsoft.com/office/drawing/2014/main" id="{1E7CD3CA-1772-459A-868E-A9064547F7E1}"/>
              </a:ext>
            </a:extLst>
          </p:cNvPr>
          <p:cNvPicPr>
            <a:picLocks noChangeAspect="1"/>
          </p:cNvPicPr>
          <p:nvPr/>
        </p:nvPicPr>
        <p:blipFill rotWithShape="1">
          <a:blip r:embed="rId3">
            <a:extLst>
              <a:ext uri="{28A0092B-C50C-407E-A947-70E740481C1C}">
                <a14:useLocalDpi xmlns:a14="http://schemas.microsoft.com/office/drawing/2010/main" val="0"/>
              </a:ext>
            </a:extLst>
          </a:blip>
          <a:srcRect l="9641" t="-705" r="16385"/>
          <a:stretch/>
        </p:blipFill>
        <p:spPr>
          <a:xfrm>
            <a:off x="-2" y="106368"/>
            <a:ext cx="9144002" cy="6339992"/>
          </a:xfrm>
          <a:prstGeom prst="rect">
            <a:avLst/>
          </a:prstGeom>
        </p:spPr>
      </p:pic>
      <p:sp>
        <p:nvSpPr>
          <p:cNvPr id="15" name="TextBox 14">
            <a:extLst>
              <a:ext uri="{FF2B5EF4-FFF2-40B4-BE49-F238E27FC236}">
                <a16:creationId xmlns:a16="http://schemas.microsoft.com/office/drawing/2014/main" id="{130C6027-6454-46D1-8305-C9654246BEEA}"/>
              </a:ext>
            </a:extLst>
          </p:cNvPr>
          <p:cNvSpPr txBox="1"/>
          <p:nvPr/>
        </p:nvSpPr>
        <p:spPr>
          <a:xfrm>
            <a:off x="266699" y="5882242"/>
            <a:ext cx="2871410" cy="338554"/>
          </a:xfrm>
          <a:prstGeom prst="rect">
            <a:avLst/>
          </a:prstGeom>
          <a:solidFill>
            <a:schemeClr val="bg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30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MARKET INTELLIGENCE . CONSULTING</a:t>
            </a:r>
          </a:p>
        </p:txBody>
      </p:sp>
      <p:sp>
        <p:nvSpPr>
          <p:cNvPr id="11" name="TextBox 10">
            <a:extLst>
              <a:ext uri="{FF2B5EF4-FFF2-40B4-BE49-F238E27FC236}">
                <a16:creationId xmlns:a16="http://schemas.microsoft.com/office/drawing/2014/main" id="{295CF68D-B97E-4DF4-AD5B-814F416F9AF1}"/>
              </a:ext>
            </a:extLst>
          </p:cNvPr>
          <p:cNvSpPr txBox="1"/>
          <p:nvPr/>
        </p:nvSpPr>
        <p:spPr>
          <a:xfrm>
            <a:off x="314418" y="6352401"/>
            <a:ext cx="2573926"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www.techsciresearch.com</a:t>
            </a:r>
          </a:p>
        </p:txBody>
      </p:sp>
      <p:sp>
        <p:nvSpPr>
          <p:cNvPr id="14" name="Rectangle 13">
            <a:extLst>
              <a:ext uri="{FF2B5EF4-FFF2-40B4-BE49-F238E27FC236}">
                <a16:creationId xmlns:a16="http://schemas.microsoft.com/office/drawing/2014/main" id="{28F902CD-A916-45E3-89FB-B057F7266DE3}"/>
              </a:ext>
            </a:extLst>
          </p:cNvPr>
          <p:cNvSpPr/>
          <p:nvPr/>
        </p:nvSpPr>
        <p:spPr>
          <a:xfrm>
            <a:off x="316597" y="2908495"/>
            <a:ext cx="3815329" cy="400110"/>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IN" sz="2000" b="1" dirty="0">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INDIA WHITE OILS </a:t>
            </a:r>
            <a:r>
              <a:rPr kumimoji="0" lang="en-IN" sz="2000"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rPr>
              <a:t>MARKET</a:t>
            </a:r>
            <a:endParaRPr kumimoji="0" lang="en-US" sz="2000"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endParaRPr>
          </a:p>
        </p:txBody>
      </p:sp>
      <p:sp>
        <p:nvSpPr>
          <p:cNvPr id="18" name="Rectangle 17">
            <a:extLst>
              <a:ext uri="{FF2B5EF4-FFF2-40B4-BE49-F238E27FC236}">
                <a16:creationId xmlns:a16="http://schemas.microsoft.com/office/drawing/2014/main" id="{6194B184-9981-4074-AD02-C1547A5F38E9}"/>
              </a:ext>
            </a:extLst>
          </p:cNvPr>
          <p:cNvSpPr/>
          <p:nvPr/>
        </p:nvSpPr>
        <p:spPr>
          <a:xfrm>
            <a:off x="305512" y="2290902"/>
            <a:ext cx="2177840" cy="671851"/>
          </a:xfrm>
          <a:prstGeom prst="rect">
            <a:avLst/>
          </a:prstGeom>
        </p:spPr>
        <p:txBody>
          <a:bodyPr wrap="non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IN" sz="2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rPr>
              <a:t>2015 – 2040F</a:t>
            </a:r>
            <a:endParaRPr kumimoji="0" lang="en-IN" sz="1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9BD06F95-C5DC-4A90-9FBF-94FD39F9B637}"/>
              </a:ext>
            </a:extLst>
          </p:cNvPr>
          <p:cNvSpPr/>
          <p:nvPr/>
        </p:nvSpPr>
        <p:spPr>
          <a:xfrm>
            <a:off x="306880" y="3529980"/>
            <a:ext cx="4783495" cy="382092"/>
          </a:xfrm>
          <a:prstGeom prst="rect">
            <a:avLst/>
          </a:prstGeom>
          <a:noFill/>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FORECAST &amp; OPPORTUNITIES</a:t>
            </a:r>
          </a:p>
        </p:txBody>
      </p:sp>
      <p:pic>
        <p:nvPicPr>
          <p:cNvPr id="16" name="Picture 15" descr="cid:image002.png@01D2F982.F4FD4770">
            <a:extLst>
              <a:ext uri="{FF2B5EF4-FFF2-40B4-BE49-F238E27FC236}">
                <a16:creationId xmlns:a16="http://schemas.microsoft.com/office/drawing/2014/main" id="{D88175E8-0B57-407B-BDF8-AE828847F2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187" y="654649"/>
            <a:ext cx="2237021" cy="70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8">
            <a:extLst>
              <a:ext uri="{FF2B5EF4-FFF2-40B4-BE49-F238E27FC236}">
                <a16:creationId xmlns:a16="http://schemas.microsoft.com/office/drawing/2014/main" id="{7562FCB3-C780-4EBE-B1A6-243DD2376726}"/>
              </a:ext>
            </a:extLst>
          </p:cNvPr>
          <p:cNvGrpSpPr/>
          <p:nvPr/>
        </p:nvGrpSpPr>
        <p:grpSpPr>
          <a:xfrm>
            <a:off x="-497628" y="4089073"/>
            <a:ext cx="3779431" cy="924996"/>
            <a:chOff x="344583" y="4089073"/>
            <a:chExt cx="3779431" cy="924996"/>
          </a:xfrm>
        </p:grpSpPr>
        <p:sp>
          <p:nvSpPr>
            <p:cNvPr id="22" name="Rectangle 21">
              <a:extLst>
                <a:ext uri="{FF2B5EF4-FFF2-40B4-BE49-F238E27FC236}">
                  <a16:creationId xmlns:a16="http://schemas.microsoft.com/office/drawing/2014/main" id="{E700F750-E5E9-4005-8828-4292559CA280}"/>
                </a:ext>
              </a:extLst>
            </p:cNvPr>
            <p:cNvSpPr/>
            <p:nvPr/>
          </p:nvSpPr>
          <p:spPr>
            <a:xfrm>
              <a:off x="344583" y="4415636"/>
              <a:ext cx="2111815" cy="382092"/>
            </a:xfrm>
            <a:prstGeom prst="rect">
              <a:avLst/>
            </a:prstGeom>
            <a:noFill/>
          </p:spPr>
          <p:txBody>
            <a:bodyPr wrap="square">
              <a:spAutoFit/>
            </a:bodyPr>
            <a:lstStyle/>
            <a:p>
              <a:pPr marL="0" marR="0" lvl="0" indent="0" algn="r" defTabSz="4572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Prepared for :</a:t>
              </a:r>
            </a:p>
          </p:txBody>
        </p:sp>
        <p:pic>
          <p:nvPicPr>
            <p:cNvPr id="23" name="Picture 22" descr="Logo&#10;&#10;Description automatically generated">
              <a:extLst>
                <a:ext uri="{FF2B5EF4-FFF2-40B4-BE49-F238E27FC236}">
                  <a16:creationId xmlns:a16="http://schemas.microsoft.com/office/drawing/2014/main" id="{2A57A240-F924-4CB8-A88C-BA267A597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8934" y="4089073"/>
              <a:ext cx="1545080" cy="924996"/>
            </a:xfrm>
            <a:prstGeom prst="rect">
              <a:avLst/>
            </a:prstGeom>
          </p:spPr>
        </p:pic>
      </p:grpSp>
    </p:spTree>
    <p:extLst>
      <p:ext uri="{BB962C8B-B14F-4D97-AF65-F5344CB8AC3E}">
        <p14:creationId xmlns:p14="http://schemas.microsoft.com/office/powerpoint/2010/main" val="3322030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28E24A1A-A915-4E04-85BF-173C12C62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300B1488-A22D-4160-9835-597E8C810C84}"/>
              </a:ext>
            </a:extLst>
          </p:cNvPr>
          <p:cNvSpPr txBox="1"/>
          <p:nvPr/>
        </p:nvSpPr>
        <p:spPr>
          <a:xfrm>
            <a:off x="232667" y="650572"/>
            <a:ext cx="4196051" cy="522900"/>
          </a:xfrm>
          <a:prstGeom prst="rect">
            <a:avLst/>
          </a:prstGeom>
          <a:noFill/>
        </p:spPr>
        <p:txBody>
          <a:bodyPr wrap="square" rtlCol="0">
            <a:spAutoFit/>
          </a:bodyPr>
          <a:lstStyle/>
          <a:p>
            <a:pPr lvl="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India White Oils Demand</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FY2015, FY2021, FY2022E and FY2040F (Million Litres)</a:t>
            </a:r>
          </a:p>
        </p:txBody>
      </p:sp>
      <p:graphicFrame>
        <p:nvGraphicFramePr>
          <p:cNvPr id="6" name="Chart 5">
            <a:extLst>
              <a:ext uri="{FF2B5EF4-FFF2-40B4-BE49-F238E27FC236}">
                <a16:creationId xmlns:a16="http://schemas.microsoft.com/office/drawing/2014/main" id="{807B7E6B-615C-41F9-AC3D-6C3F8D51AE94}"/>
              </a:ext>
            </a:extLst>
          </p:cNvPr>
          <p:cNvGraphicFramePr/>
          <p:nvPr>
            <p:extLst>
              <p:ext uri="{D42A27DB-BD31-4B8C-83A1-F6EECF244321}">
                <p14:modId xmlns:p14="http://schemas.microsoft.com/office/powerpoint/2010/main" val="2508856377"/>
              </p:ext>
            </p:extLst>
          </p:nvPr>
        </p:nvGraphicFramePr>
        <p:xfrm>
          <a:off x="256288" y="1191967"/>
          <a:ext cx="4292091" cy="1410768"/>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8A4D5163-137D-4E8B-BEC9-C77CA5267ACF}"/>
              </a:ext>
            </a:extLst>
          </p:cNvPr>
          <p:cNvSpPr/>
          <p:nvPr/>
        </p:nvSpPr>
        <p:spPr>
          <a:xfrm>
            <a:off x="256287" y="2652203"/>
            <a:ext cx="4292091" cy="1410768"/>
          </a:xfrm>
          <a:prstGeom prst="rect">
            <a:avLst/>
          </a:prstGeom>
          <a:no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Current capacity of Specialty oils blending in India is around 1980 million </a:t>
            </a:r>
            <a:r>
              <a:rPr lang="en-US"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litres</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The rising demand for personal care products in the country has aided cosmetic formulators in their efforts to innovate and produce new products. White oil's lubricity, moisture barrier properties, and chemical inertness make it ideal for use in cosmetics and personal care products. </a:t>
            </a:r>
          </a:p>
          <a:p>
            <a:pPr algn="just"/>
            <a:endParaRPr lang="en-IN" sz="8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4" name="Chart 13">
            <a:extLst>
              <a:ext uri="{FF2B5EF4-FFF2-40B4-BE49-F238E27FC236}">
                <a16:creationId xmlns:a16="http://schemas.microsoft.com/office/drawing/2014/main" id="{985CA2ED-17D1-4D59-9BEA-48D6F1B2018B}"/>
              </a:ext>
            </a:extLst>
          </p:cNvPr>
          <p:cNvGraphicFramePr/>
          <p:nvPr>
            <p:extLst>
              <p:ext uri="{D42A27DB-BD31-4B8C-83A1-F6EECF244321}">
                <p14:modId xmlns:p14="http://schemas.microsoft.com/office/powerpoint/2010/main" val="3741594657"/>
              </p:ext>
            </p:extLst>
          </p:nvPr>
        </p:nvGraphicFramePr>
        <p:xfrm>
          <a:off x="170869" y="4898063"/>
          <a:ext cx="4178337" cy="1955426"/>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a:extLst>
              <a:ext uri="{FF2B5EF4-FFF2-40B4-BE49-F238E27FC236}">
                <a16:creationId xmlns:a16="http://schemas.microsoft.com/office/drawing/2014/main" id="{505F5F79-5823-4F42-B07A-88672DEAEAA1}"/>
              </a:ext>
            </a:extLst>
          </p:cNvPr>
          <p:cNvSpPr txBox="1"/>
          <p:nvPr/>
        </p:nvSpPr>
        <p:spPr>
          <a:xfrm>
            <a:off x="232667" y="4166132"/>
            <a:ext cx="4292090" cy="522900"/>
          </a:xfrm>
          <a:prstGeom prst="rect">
            <a:avLst/>
          </a:prstGeom>
          <a:noFill/>
        </p:spPr>
        <p:txBody>
          <a:bodyPr wrap="square" rtlCol="0">
            <a:spAutoFit/>
          </a:bodyPr>
          <a:lstStyle/>
          <a:p>
            <a:pPr>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India White Oils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Market Share, By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End User Industry</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FY2021</a:t>
            </a:r>
            <a:endPar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6ACE500C-68B6-4A4C-BE53-1FB2912DA674}"/>
              </a:ext>
            </a:extLst>
          </p:cNvPr>
          <p:cNvSpPr txBox="1"/>
          <p:nvPr/>
        </p:nvSpPr>
        <p:spPr>
          <a:xfrm>
            <a:off x="4738904" y="619414"/>
            <a:ext cx="4292090" cy="522900"/>
          </a:xfrm>
          <a:prstGeom prst="rect">
            <a:avLst/>
          </a:prstGeom>
          <a:noFill/>
        </p:spPr>
        <p:txBody>
          <a:bodyPr wrap="square" rtlCol="0">
            <a:spAutoFit/>
          </a:bodyPr>
          <a:lstStyle/>
          <a:p>
            <a:pPr>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India White Oils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Market Share, By Reg</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ion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FY2021</a:t>
            </a:r>
            <a:endPar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8" name="Chart 17">
            <a:extLst>
              <a:ext uri="{FF2B5EF4-FFF2-40B4-BE49-F238E27FC236}">
                <a16:creationId xmlns:a16="http://schemas.microsoft.com/office/drawing/2014/main" id="{1302B980-763D-4A4E-801C-19CA7788DA56}"/>
              </a:ext>
            </a:extLst>
          </p:cNvPr>
          <p:cNvGraphicFramePr/>
          <p:nvPr>
            <p:extLst>
              <p:ext uri="{D42A27DB-BD31-4B8C-83A1-F6EECF244321}">
                <p14:modId xmlns:p14="http://schemas.microsoft.com/office/powerpoint/2010/main" val="1106093092"/>
              </p:ext>
            </p:extLst>
          </p:nvPr>
        </p:nvGraphicFramePr>
        <p:xfrm>
          <a:off x="4902558" y="1142314"/>
          <a:ext cx="3569314" cy="1620908"/>
        </p:xfrm>
        <a:graphic>
          <a:graphicData uri="http://schemas.openxmlformats.org/drawingml/2006/chart">
            <c:chart xmlns:c="http://schemas.openxmlformats.org/drawingml/2006/chart" xmlns:r="http://schemas.openxmlformats.org/officeDocument/2006/relationships" r:id="rId5"/>
          </a:graphicData>
        </a:graphic>
      </p:graphicFrame>
      <p:sp>
        <p:nvSpPr>
          <p:cNvPr id="20" name="Title 1">
            <a:extLst>
              <a:ext uri="{FF2B5EF4-FFF2-40B4-BE49-F238E27FC236}">
                <a16:creationId xmlns:a16="http://schemas.microsoft.com/office/drawing/2014/main" id="{1E6B6494-EE8D-4251-A39C-5DCD0017C024}"/>
              </a:ext>
            </a:extLst>
          </p:cNvPr>
          <p:cNvSpPr txBox="1">
            <a:spLocks/>
          </p:cNvSpPr>
          <p:nvPr/>
        </p:nvSpPr>
        <p:spPr>
          <a:xfrm>
            <a:off x="170869" y="167161"/>
            <a:ext cx="6915978" cy="42115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800" b="1" dirty="0">
                <a:latin typeface="Calibri "/>
                <a:cs typeface="Arial" panose="020B0604020202020204" pitchFamily="34" charset="0"/>
              </a:rPr>
              <a:t>Key Insights : India White Oils Market</a:t>
            </a:r>
          </a:p>
        </p:txBody>
      </p:sp>
      <p:sp>
        <p:nvSpPr>
          <p:cNvPr id="21" name="TextBox 20">
            <a:extLst>
              <a:ext uri="{FF2B5EF4-FFF2-40B4-BE49-F238E27FC236}">
                <a16:creationId xmlns:a16="http://schemas.microsoft.com/office/drawing/2014/main" id="{23EE177E-6DBD-473A-B900-226D772640E8}"/>
              </a:ext>
            </a:extLst>
          </p:cNvPr>
          <p:cNvSpPr txBox="1"/>
          <p:nvPr/>
        </p:nvSpPr>
        <p:spPr>
          <a:xfrm>
            <a:off x="4703386" y="2672878"/>
            <a:ext cx="4327608" cy="3985386"/>
          </a:xfrm>
          <a:prstGeom prst="rect">
            <a:avLst/>
          </a:prstGeom>
          <a:noFill/>
        </p:spPr>
        <p:txBody>
          <a:bodyPr wrap="square" rtlCol="0">
            <a:spAutoFit/>
          </a:bodyPr>
          <a:lstStyle/>
          <a:p>
            <a:pPr marL="171450" indent="-171450" algn="just">
              <a:lnSpc>
                <a:spcPct val="150000"/>
              </a:lnSpc>
              <a:buSzPct val="177000"/>
              <a:buFont typeface="Arial" panose="020B0604020202020204" pitchFamily="34" charset="0"/>
              <a:buChar char="•"/>
            </a:pPr>
            <a:r>
              <a:rPr lang="en-IN" sz="1000" dirty="0">
                <a:latin typeface="Verdana" panose="020B0604030504040204" pitchFamily="34" charset="0"/>
                <a:ea typeface="Verdana" panose="020B0604030504040204" pitchFamily="34" charset="0"/>
                <a:cs typeface="Verdana" panose="020B0604030504040204" pitchFamily="34" charset="0"/>
              </a:rPr>
              <a:t>It is recommended that HPCL should enter base oil  and white oil manufacturing to cater domestic and export market as current domestic </a:t>
            </a:r>
            <a:r>
              <a:rPr lang="en-US" sz="1000" dirty="0">
                <a:latin typeface="Verdana" panose="020B0604030504040204" pitchFamily="34" charset="0"/>
                <a:ea typeface="Verdana" panose="020B0604030504040204" pitchFamily="34" charset="0"/>
                <a:cs typeface="Verdana" panose="020B0604030504040204" pitchFamily="34" charset="0"/>
              </a:rPr>
              <a:t>capacity of the base oil is not sufficient to cater domestic supply </a:t>
            </a:r>
            <a:r>
              <a:rPr lang="en-IN" sz="1000" dirty="0">
                <a:latin typeface="Verdana" panose="020B0604030504040204" pitchFamily="34" charset="0"/>
                <a:ea typeface="Verdana" panose="020B0604030504040204" pitchFamily="34" charset="0"/>
                <a:cs typeface="Verdana" panose="020B0604030504040204" pitchFamily="34" charset="0"/>
              </a:rPr>
              <a:t>and have scope for significant amount to export. </a:t>
            </a:r>
          </a:p>
          <a:p>
            <a:pPr marL="171450" indent="-171450" algn="just">
              <a:lnSpc>
                <a:spcPct val="150000"/>
              </a:lnSpc>
              <a:buSzPct val="177000"/>
              <a:buFont typeface="Arial" panose="020B0604020202020204" pitchFamily="34" charset="0"/>
              <a:buChar char="•"/>
            </a:pPr>
            <a:endParaRPr lang="en-IN" sz="1000" dirty="0">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77000"/>
              <a:buFont typeface="Arial" panose="020B0604020202020204" pitchFamily="34" charset="0"/>
              <a:buChar char="•"/>
            </a:pPr>
            <a:r>
              <a:rPr lang="en-IN" sz="1000" dirty="0">
                <a:latin typeface="Verdana" panose="020B0604030504040204" pitchFamily="34" charset="0"/>
                <a:ea typeface="Verdana" panose="020B0604030504040204" pitchFamily="34" charset="0"/>
                <a:cs typeface="Verdana" panose="020B0604030504040204" pitchFamily="34" charset="0"/>
              </a:rPr>
              <a:t>The  substantial demand growth in domestic end-user industry till 2040 has a potential of setting up a domestic white oil blending unit of around 500 thousand tonnes.</a:t>
            </a:r>
            <a:r>
              <a:rPr lang="en-US" sz="1000" dirty="0">
                <a:latin typeface="Verdana" panose="020B0604030504040204" pitchFamily="34" charset="0"/>
                <a:ea typeface="Verdana" panose="020B0604030504040204" pitchFamily="34" charset="0"/>
                <a:cs typeface="Verdana" panose="020B0604030504040204" pitchFamily="34" charset="0"/>
              </a:rPr>
              <a:t> </a:t>
            </a:r>
          </a:p>
          <a:p>
            <a:pPr marL="171450" indent="-171450" algn="just">
              <a:lnSpc>
                <a:spcPct val="150000"/>
              </a:lnSpc>
              <a:buSzPct val="177000"/>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77000"/>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HPCL has a huge potential of finished white oil export due to growing demand in end user application from overseas market.</a:t>
            </a:r>
          </a:p>
          <a:p>
            <a:pPr marL="171450" indent="-171450" algn="just">
              <a:lnSpc>
                <a:spcPct val="150000"/>
              </a:lnSpc>
              <a:buSzPct val="177000"/>
              <a:buFont typeface="Arial" panose="020B0604020202020204" pitchFamily="34" charset="0"/>
              <a:buChar char="•"/>
            </a:pPr>
            <a:endParaRPr lang="en-IN" sz="1000" dirty="0">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77000"/>
              <a:buFont typeface="Arial" panose="020B0604020202020204" pitchFamily="34" charset="0"/>
              <a:buChar char="•"/>
            </a:pPr>
            <a:r>
              <a:rPr lang="en-US" sz="1000" dirty="0">
                <a:latin typeface="Verdana" panose="020B0604030504040204" pitchFamily="34" charset="0"/>
                <a:ea typeface="Verdana" panose="020B0604030504040204" pitchFamily="34" charset="0"/>
                <a:cs typeface="Verdana" panose="020B0604030504040204" pitchFamily="34" charset="0"/>
              </a:rPr>
              <a:t>D</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ue to low </a:t>
            </a:r>
            <a:r>
              <a:rPr lang="en-US" sz="1000" dirty="0">
                <a:latin typeface="Verdana" panose="020B0604030504040204" pitchFamily="34" charset="0"/>
                <a:ea typeface="Verdana" panose="020B0604030504040204" pitchFamily="34" charset="0"/>
                <a:cs typeface="Verdana" panose="020B0604030504040204" pitchFamily="34" charset="0"/>
              </a:rPr>
              <a:t>cost of blending, companies in India have substantial market potential and edge over profit margin to its foreign competitors while exporting White oils.</a:t>
            </a:r>
            <a:endParaRPr lang="en-IN" sz="1050" dirty="0">
              <a:latin typeface="Verdana" panose="020B0604030504040204" pitchFamily="34" charset="0"/>
              <a:ea typeface="Verdana" panose="020B0604030504040204" pitchFamily="34" charset="0"/>
              <a:cs typeface="Verdana" panose="020B0604030504040204" pitchFamily="34" charset="0"/>
            </a:endParaRPr>
          </a:p>
        </p:txBody>
      </p:sp>
      <p:pic>
        <p:nvPicPr>
          <p:cNvPr id="22" name="Picture 21">
            <a:extLst>
              <a:ext uri="{FF2B5EF4-FFF2-40B4-BE49-F238E27FC236}">
                <a16:creationId xmlns:a16="http://schemas.microsoft.com/office/drawing/2014/main" id="{E66AA223-9FB5-439F-8439-5FA312AE28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Tree>
    <p:extLst>
      <p:ext uri="{BB962C8B-B14F-4D97-AF65-F5344CB8AC3E}">
        <p14:creationId xmlns:p14="http://schemas.microsoft.com/office/powerpoint/2010/main" val="30750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2354D224-AD9D-4130-B6ED-BBB58B2BF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3" name="Text Placeholder 3">
            <a:extLst>
              <a:ext uri="{FF2B5EF4-FFF2-40B4-BE49-F238E27FC236}">
                <a16:creationId xmlns:a16="http://schemas.microsoft.com/office/drawing/2014/main" id="{C3DBB521-0D15-48FC-9845-5E2171265434}"/>
              </a:ext>
            </a:extLst>
          </p:cNvPr>
          <p:cNvSpPr txBox="1">
            <a:spLocks/>
          </p:cNvSpPr>
          <p:nvPr/>
        </p:nvSpPr>
        <p:spPr>
          <a:xfrm>
            <a:off x="158286" y="26094"/>
            <a:ext cx="7863840" cy="757126"/>
          </a:xfrm>
          <a:prstGeom prst="rect">
            <a:avLst/>
          </a:prstGeom>
          <a:noFill/>
          <a:ln>
            <a:noFill/>
          </a:ln>
        </p:spPr>
        <p:txBody>
          <a:bodyPr vert="horz" lIns="91440" tIns="45720" rIns="91440" bIns="45720" rtlCol="0" anchor="ctr">
            <a:normAutofit/>
          </a:bodyPr>
          <a:lstStyle>
            <a:defPPr>
              <a:defRPr lang="en-US"/>
            </a:defPPr>
            <a:lvl1pPr indent="0" defTabSz="914400">
              <a:lnSpc>
                <a:spcPct val="100000"/>
              </a:lnSpc>
              <a:spcBef>
                <a:spcPts val="1000"/>
              </a:spcBef>
              <a:buFont typeface="Arial" panose="020B0604020202020204" pitchFamily="34" charset="0"/>
              <a:buNone/>
              <a:defRPr sz="1400" b="1" spc="0">
                <a:solidFill>
                  <a:schemeClr val="tx1">
                    <a:lumMod val="95000"/>
                    <a:lumOff val="5000"/>
                  </a:schemeClr>
                </a:solidFill>
                <a:latin typeface="Montserrat" panose="02000505000000020004"/>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sz="1800" dirty="0">
                <a:solidFill>
                  <a:schemeClr val="tx1"/>
                </a:solidFill>
                <a:latin typeface="+mn-lt"/>
              </a:rPr>
              <a:t>Go-to-Market (GTM) Strategy</a:t>
            </a:r>
            <a:endParaRPr lang="en-IN" sz="1800" dirty="0">
              <a:solidFill>
                <a:schemeClr val="tx1"/>
              </a:solidFill>
              <a:latin typeface="+mn-lt"/>
            </a:endParaRPr>
          </a:p>
        </p:txBody>
      </p:sp>
      <p:sp>
        <p:nvSpPr>
          <p:cNvPr id="24" name="Subtitle 2">
            <a:extLst>
              <a:ext uri="{FF2B5EF4-FFF2-40B4-BE49-F238E27FC236}">
                <a16:creationId xmlns:a16="http://schemas.microsoft.com/office/drawing/2014/main" id="{1BDBA958-9730-4389-BA09-904CD12E9EA5}"/>
              </a:ext>
            </a:extLst>
          </p:cNvPr>
          <p:cNvSpPr txBox="1">
            <a:spLocks/>
          </p:cNvSpPr>
          <p:nvPr/>
        </p:nvSpPr>
        <p:spPr>
          <a:xfrm>
            <a:off x="145774" y="795130"/>
            <a:ext cx="8534400" cy="545575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1800"/>
              </a:spcBef>
              <a:buSzPct val="180000"/>
              <a:buNone/>
              <a:defRPr/>
            </a:pP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5" name="Diagram 24">
            <a:extLst>
              <a:ext uri="{FF2B5EF4-FFF2-40B4-BE49-F238E27FC236}">
                <a16:creationId xmlns:a16="http://schemas.microsoft.com/office/drawing/2014/main" id="{FF2F63D8-594E-4B1F-89EE-71CE0135143A}"/>
              </a:ext>
            </a:extLst>
          </p:cNvPr>
          <p:cNvGraphicFramePr/>
          <p:nvPr/>
        </p:nvGraphicFramePr>
        <p:xfrm>
          <a:off x="190500" y="783220"/>
          <a:ext cx="8724900" cy="5479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CB62495-0931-47D5-99CA-251A3862411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Tree>
    <p:extLst>
      <p:ext uri="{BB962C8B-B14F-4D97-AF65-F5344CB8AC3E}">
        <p14:creationId xmlns:p14="http://schemas.microsoft.com/office/powerpoint/2010/main" val="477808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2354D224-AD9D-4130-B6ED-BBB58B2BF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4" name="Subtitle 2">
            <a:extLst>
              <a:ext uri="{FF2B5EF4-FFF2-40B4-BE49-F238E27FC236}">
                <a16:creationId xmlns:a16="http://schemas.microsoft.com/office/drawing/2014/main" id="{1BDBA958-9730-4389-BA09-904CD12E9EA5}"/>
              </a:ext>
            </a:extLst>
          </p:cNvPr>
          <p:cNvSpPr txBox="1">
            <a:spLocks/>
          </p:cNvSpPr>
          <p:nvPr/>
        </p:nvSpPr>
        <p:spPr>
          <a:xfrm>
            <a:off x="145774" y="795130"/>
            <a:ext cx="8534400" cy="545575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1800"/>
              </a:spcBef>
              <a:buSzPct val="180000"/>
              <a:buNone/>
              <a:defRPr/>
            </a:pP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a:extLst>
              <a:ext uri="{FF2B5EF4-FFF2-40B4-BE49-F238E27FC236}">
                <a16:creationId xmlns:a16="http://schemas.microsoft.com/office/drawing/2014/main" id="{7CB62495-0931-47D5-99CA-251A386241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9" name="Text Placeholder 3">
            <a:extLst>
              <a:ext uri="{FF2B5EF4-FFF2-40B4-BE49-F238E27FC236}">
                <a16:creationId xmlns:a16="http://schemas.microsoft.com/office/drawing/2014/main" id="{C82A0C58-CFC7-45B1-9A86-8C05D238B95C}"/>
              </a:ext>
            </a:extLst>
          </p:cNvPr>
          <p:cNvSpPr txBox="1">
            <a:spLocks/>
          </p:cNvSpPr>
          <p:nvPr/>
        </p:nvSpPr>
        <p:spPr>
          <a:xfrm>
            <a:off x="174573" y="182682"/>
            <a:ext cx="7736404" cy="363107"/>
          </a:xfrm>
          <a:prstGeom prst="rect">
            <a:avLst/>
          </a:prstGeom>
        </p:spPr>
        <p:txBody>
          <a:bodyPr vert="horz" lIns="91440" tIns="45720" rIns="91440" bIns="45720" rtlCol="0" anchor="ctr">
            <a:noAutofit/>
          </a:bodyPr>
          <a:lstStyle>
            <a:defPPr>
              <a:defRPr lang="en-US"/>
            </a:defPPr>
            <a:lvl1pPr marR="0" lvl="0" indent="0" fontAlgn="auto">
              <a:lnSpc>
                <a:spcPts val="1700"/>
              </a:lnSpc>
              <a:spcBef>
                <a:spcPct val="0"/>
              </a:spcBef>
              <a:spcAft>
                <a:spcPts val="0"/>
              </a:spcAft>
              <a:buClrTx/>
              <a:buSzTx/>
              <a:buFontTx/>
              <a:buNone/>
              <a:tabLst/>
              <a:defRPr b="1">
                <a:latin typeface="Calibri "/>
                <a:ea typeface="+mj-ea"/>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IN" dirty="0"/>
              <a:t>Recommendations for HPCL</a:t>
            </a:r>
          </a:p>
        </p:txBody>
      </p:sp>
      <p:sp>
        <p:nvSpPr>
          <p:cNvPr id="13" name="TextBox 12">
            <a:extLst>
              <a:ext uri="{FF2B5EF4-FFF2-40B4-BE49-F238E27FC236}">
                <a16:creationId xmlns:a16="http://schemas.microsoft.com/office/drawing/2014/main" id="{58B0689C-F33D-4F38-8AD2-A9AA97494835}"/>
              </a:ext>
            </a:extLst>
          </p:cNvPr>
          <p:cNvSpPr txBox="1"/>
          <p:nvPr/>
        </p:nvSpPr>
        <p:spPr>
          <a:xfrm>
            <a:off x="145774" y="731297"/>
            <a:ext cx="8621501" cy="2483372"/>
          </a:xfrm>
          <a:prstGeom prst="rect">
            <a:avLst/>
          </a:prstGeom>
          <a:noFill/>
        </p:spPr>
        <p:txBody>
          <a:bodyPr wrap="square" rtlCol="0">
            <a:spAutoFit/>
          </a:bodyPr>
          <a:lstStyle/>
          <a:p>
            <a:pPr algn="just">
              <a:lnSpc>
                <a:spcPct val="150000"/>
              </a:lnSpc>
              <a:spcBef>
                <a:spcPts val="1800"/>
              </a:spcBef>
              <a:buSzPct val="180000"/>
              <a:defRPr/>
            </a:pPr>
            <a:r>
              <a:rPr lang="en-IN" sz="1050" kern="0" dirty="0">
                <a:solidFill>
                  <a:prstClr val="black"/>
                </a:solidFill>
                <a:latin typeface="Verdana" panose="020B0604030504040204" pitchFamily="34" charset="0"/>
                <a:ea typeface="Verdana" panose="020B0604030504040204" pitchFamily="34" charset="0"/>
                <a:cs typeface="Verdana" panose="020B0604030504040204" pitchFamily="34" charset="0"/>
              </a:rPr>
              <a:t>The market of white oil manufacturers is dominated by private players while base oil manufacturers mainly OMCs have vertically integrated their Lubricating Oil Base Stock (LOBS) unit to produce specialty oils including transformer and white oils. Currently, only BPCL and IOCL have the facility to produce base oil. These Oil Marketing Companies further process White Oil from Base oil according to the demand from their </a:t>
            </a:r>
            <a:r>
              <a:rPr lang="en-IN" sz="1000" kern="0" dirty="0">
                <a:solidFill>
                  <a:prstClr val="black"/>
                </a:solidFill>
                <a:latin typeface="Verdana" panose="020B0604030504040204" pitchFamily="34" charset="0"/>
                <a:ea typeface="Verdana" panose="020B0604030504040204" pitchFamily="34" charset="0"/>
                <a:cs typeface="Verdana" panose="020B0604030504040204" pitchFamily="34" charset="0"/>
              </a:rPr>
              <a:t>B2B</a:t>
            </a:r>
            <a:r>
              <a:rPr lang="en-IN" sz="1050" kern="0" dirty="0">
                <a:solidFill>
                  <a:prstClr val="black"/>
                </a:solidFill>
                <a:latin typeface="Verdana" panose="020B0604030504040204" pitchFamily="34" charset="0"/>
                <a:ea typeface="Verdana" panose="020B0604030504040204" pitchFamily="34" charset="0"/>
                <a:cs typeface="Verdana" panose="020B0604030504040204" pitchFamily="34" charset="0"/>
              </a:rPr>
              <a:t> customers. However, these companies do not have the limitation to market base oil directly to white oil manufacturers due to cost and specification limitation. White oil manufacturers in the country import Base oil from foreign companies. HPCL has a similar value chain structure as of IOCL and BPCL. Likewise, HPCL has the potential and advantage over other White oil manufacturers by having an in-house specialty base oil manufacturing. HPCL will be able to match the specification and price parity with foreign base oil manufacturer. The company will have an edge to market Base oil to these large number of white oil manufacturers in the country.</a:t>
            </a:r>
          </a:p>
        </p:txBody>
      </p:sp>
      <p:graphicFrame>
        <p:nvGraphicFramePr>
          <p:cNvPr id="18" name="Table 4">
            <a:extLst>
              <a:ext uri="{FF2B5EF4-FFF2-40B4-BE49-F238E27FC236}">
                <a16:creationId xmlns:a16="http://schemas.microsoft.com/office/drawing/2014/main" id="{849E7208-D1F6-4C23-8BEC-F046397AAA9D}"/>
              </a:ext>
            </a:extLst>
          </p:cNvPr>
          <p:cNvGraphicFramePr>
            <a:graphicFrameLocks noGrp="1"/>
          </p:cNvGraphicFramePr>
          <p:nvPr>
            <p:extLst>
              <p:ext uri="{D42A27DB-BD31-4B8C-83A1-F6EECF244321}">
                <p14:modId xmlns:p14="http://schemas.microsoft.com/office/powerpoint/2010/main" val="4112275959"/>
              </p:ext>
            </p:extLst>
          </p:nvPr>
        </p:nvGraphicFramePr>
        <p:xfrm>
          <a:off x="1330632" y="5622146"/>
          <a:ext cx="6096000" cy="1188720"/>
        </p:xfrm>
        <a:graphic>
          <a:graphicData uri="http://schemas.openxmlformats.org/drawingml/2006/table">
            <a:tbl>
              <a:tblPr firstRow="1" bandRow="1">
                <a:tableStyleId>{616DA210-FB5B-4158-B5E0-FEB733F419BA}</a:tableStyleId>
              </a:tblPr>
              <a:tblGrid>
                <a:gridCol w="2032000">
                  <a:extLst>
                    <a:ext uri="{9D8B030D-6E8A-4147-A177-3AD203B41FA5}">
                      <a16:colId xmlns:a16="http://schemas.microsoft.com/office/drawing/2014/main" val="3167791343"/>
                    </a:ext>
                  </a:extLst>
                </a:gridCol>
                <a:gridCol w="2032000">
                  <a:extLst>
                    <a:ext uri="{9D8B030D-6E8A-4147-A177-3AD203B41FA5}">
                      <a16:colId xmlns:a16="http://schemas.microsoft.com/office/drawing/2014/main" val="4049727798"/>
                    </a:ext>
                  </a:extLst>
                </a:gridCol>
                <a:gridCol w="2032000">
                  <a:extLst>
                    <a:ext uri="{9D8B030D-6E8A-4147-A177-3AD203B41FA5}">
                      <a16:colId xmlns:a16="http://schemas.microsoft.com/office/drawing/2014/main" val="556257496"/>
                    </a:ext>
                  </a:extLst>
                </a:gridCol>
              </a:tblGrid>
              <a:tr h="202209">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Specialty Oil</a:t>
                      </a: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Suggested Annual Capacity (KTPA)</a:t>
                      </a: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Location</a:t>
                      </a:r>
                    </a:p>
                  </a:txBody>
                  <a:tcPr/>
                </a:tc>
                <a:extLst>
                  <a:ext uri="{0D108BD9-81ED-4DB2-BD59-A6C34878D82A}">
                    <a16:rowId xmlns:a16="http://schemas.microsoft.com/office/drawing/2014/main" val="3209239233"/>
                  </a:ext>
                </a:extLst>
              </a:tr>
              <a:tr h="189247">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White Oil</a:t>
                      </a: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40 (Domestic + Export Potential)</a:t>
                      </a: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Mumbai Refinery</a:t>
                      </a:r>
                    </a:p>
                  </a:txBody>
                  <a:tcPr/>
                </a:tc>
                <a:extLst>
                  <a:ext uri="{0D108BD9-81ED-4DB2-BD59-A6C34878D82A}">
                    <a16:rowId xmlns:a16="http://schemas.microsoft.com/office/drawing/2014/main" val="795647087"/>
                  </a:ext>
                </a:extLst>
              </a:tr>
              <a:tr h="189247">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Transformer Oil</a:t>
                      </a: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80 ( Domestic Market Potential)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Mumbai Refinery</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174594889"/>
                  </a:ext>
                </a:extLst>
              </a:tr>
            </a:tbl>
          </a:graphicData>
        </a:graphic>
      </p:graphicFrame>
      <p:sp>
        <p:nvSpPr>
          <p:cNvPr id="19" name="TextBox 18">
            <a:extLst>
              <a:ext uri="{FF2B5EF4-FFF2-40B4-BE49-F238E27FC236}">
                <a16:creationId xmlns:a16="http://schemas.microsoft.com/office/drawing/2014/main" id="{D8233CE5-C7BF-4016-9335-97CDD6FA205D}"/>
              </a:ext>
            </a:extLst>
          </p:cNvPr>
          <p:cNvSpPr txBox="1"/>
          <p:nvPr/>
        </p:nvSpPr>
        <p:spPr>
          <a:xfrm>
            <a:off x="296517" y="3204349"/>
            <a:ext cx="7991801" cy="292068"/>
          </a:xfrm>
          <a:prstGeom prst="rect">
            <a:avLst/>
          </a:prstGeom>
          <a:noFill/>
        </p:spPr>
        <p:txBody>
          <a:bodyPr wrap="square" rtlCol="0">
            <a:spAutoFit/>
          </a:bodyPr>
          <a:lstStyle>
            <a:defPPr>
              <a:defRPr lang="en-US"/>
            </a:defPPr>
            <a:lvl1pPr>
              <a:lnSpc>
                <a:spcPct val="150000"/>
              </a:lnSpc>
              <a:defRPr sz="1000" b="1">
                <a:solidFill>
                  <a:prstClr val="black"/>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Suggested Product Mix Capacity</a:t>
            </a:r>
          </a:p>
        </p:txBody>
      </p:sp>
      <p:graphicFrame>
        <p:nvGraphicFramePr>
          <p:cNvPr id="20" name="Table 4">
            <a:extLst>
              <a:ext uri="{FF2B5EF4-FFF2-40B4-BE49-F238E27FC236}">
                <a16:creationId xmlns:a16="http://schemas.microsoft.com/office/drawing/2014/main" id="{44F48DF5-C453-4425-90D4-A803D4E16D5E}"/>
              </a:ext>
            </a:extLst>
          </p:cNvPr>
          <p:cNvGraphicFramePr>
            <a:graphicFrameLocks noGrp="1"/>
          </p:cNvGraphicFramePr>
          <p:nvPr>
            <p:extLst>
              <p:ext uri="{D42A27DB-BD31-4B8C-83A1-F6EECF244321}">
                <p14:modId xmlns:p14="http://schemas.microsoft.com/office/powerpoint/2010/main" val="1369532798"/>
              </p:ext>
            </p:extLst>
          </p:nvPr>
        </p:nvGraphicFramePr>
        <p:xfrm>
          <a:off x="1330632" y="3550531"/>
          <a:ext cx="6096000" cy="1879600"/>
        </p:xfrm>
        <a:graphic>
          <a:graphicData uri="http://schemas.openxmlformats.org/drawingml/2006/table">
            <a:tbl>
              <a:tblPr firstRow="1" bandRow="1">
                <a:tableStyleId>{616DA210-FB5B-4158-B5E0-FEB733F419BA}</a:tableStyleId>
              </a:tblPr>
              <a:tblGrid>
                <a:gridCol w="2032000">
                  <a:extLst>
                    <a:ext uri="{9D8B030D-6E8A-4147-A177-3AD203B41FA5}">
                      <a16:colId xmlns:a16="http://schemas.microsoft.com/office/drawing/2014/main" val="3167791343"/>
                    </a:ext>
                  </a:extLst>
                </a:gridCol>
                <a:gridCol w="2032000">
                  <a:extLst>
                    <a:ext uri="{9D8B030D-6E8A-4147-A177-3AD203B41FA5}">
                      <a16:colId xmlns:a16="http://schemas.microsoft.com/office/drawing/2014/main" val="4049727798"/>
                    </a:ext>
                  </a:extLst>
                </a:gridCol>
                <a:gridCol w="2032000">
                  <a:extLst>
                    <a:ext uri="{9D8B030D-6E8A-4147-A177-3AD203B41FA5}">
                      <a16:colId xmlns:a16="http://schemas.microsoft.com/office/drawing/2014/main" val="556257496"/>
                    </a:ext>
                  </a:extLst>
                </a:gridCol>
              </a:tblGrid>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Group II Base Oil </a:t>
                      </a: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Suggested Annual Capacity (KTPA)</a:t>
                      </a: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Location</a:t>
                      </a:r>
                    </a:p>
                  </a:txBody>
                  <a:tcPr/>
                </a:tc>
                <a:extLst>
                  <a:ext uri="{0D108BD9-81ED-4DB2-BD59-A6C34878D82A}">
                    <a16:rowId xmlns:a16="http://schemas.microsoft.com/office/drawing/2014/main" val="3209239233"/>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70N</a:t>
                      </a: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50</a:t>
                      </a: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Mumbai Refinery</a:t>
                      </a:r>
                    </a:p>
                  </a:txBody>
                  <a:tcPr/>
                </a:tc>
                <a:extLst>
                  <a:ext uri="{0D108BD9-81ED-4DB2-BD59-A6C34878D82A}">
                    <a16:rowId xmlns:a16="http://schemas.microsoft.com/office/drawing/2014/main" val="795647087"/>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150N</a:t>
                      </a: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Mumbai Refinery</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174594889"/>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500 N</a:t>
                      </a: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100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Mumbai Refinery</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221145668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latin typeface="Verdana" panose="020B0604030504040204" pitchFamily="34" charset="0"/>
                          <a:ea typeface="Verdana" panose="020B0604030504040204" pitchFamily="34" charset="0"/>
                          <a:cs typeface="Verdana" panose="020B0604030504040204" pitchFamily="34" charset="0"/>
                        </a:rPr>
                        <a:t>Group III Base Oil </a:t>
                      </a:r>
                    </a:p>
                  </a:txBody>
                  <a:tcPr/>
                </a:tc>
                <a:tc>
                  <a:txBody>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Mumbai Refinery</a:t>
                      </a: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2977282839"/>
                  </a:ext>
                </a:extLst>
              </a:tr>
            </a:tbl>
          </a:graphicData>
        </a:graphic>
      </p:graphicFrame>
    </p:spTree>
    <p:extLst>
      <p:ext uri="{BB962C8B-B14F-4D97-AF65-F5344CB8AC3E}">
        <p14:creationId xmlns:p14="http://schemas.microsoft.com/office/powerpoint/2010/main" val="3865518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23947</TotalTime>
  <Words>4978</Words>
  <Application>Microsoft Office PowerPoint</Application>
  <PresentationFormat>On-screen Show (4:3)</PresentationFormat>
  <Paragraphs>593</Paragraphs>
  <Slides>29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vt:lpstr>
      <vt:lpstr>Calibri Light</vt:lpstr>
      <vt:lpstr>Montserrat</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TechSci Research Proposal_Piab_Channel Partner Identification &amp; Selection for India</dc:title>
  <dc:creator>TechSci Research</dc:creator>
  <cp:lastModifiedBy>Jaideep Kumar</cp:lastModifiedBy>
  <cp:revision>2058</cp:revision>
  <dcterms:created xsi:type="dcterms:W3CDTF">2018-09-11T06:05:21Z</dcterms:created>
  <dcterms:modified xsi:type="dcterms:W3CDTF">2021-09-28T11:48:28Z</dcterms:modified>
</cp:coreProperties>
</file>